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78" r:id="rId5"/>
    <p:sldId id="279" r:id="rId6"/>
    <p:sldId id="260" r:id="rId7"/>
    <p:sldId id="303" r:id="rId8"/>
    <p:sldId id="307" r:id="rId9"/>
    <p:sldId id="306" r:id="rId10"/>
    <p:sldId id="312" r:id="rId11"/>
    <p:sldId id="313" r:id="rId12"/>
    <p:sldId id="314" r:id="rId13"/>
    <p:sldId id="305" r:id="rId14"/>
    <p:sldId id="311" r:id="rId15"/>
    <p:sldId id="267" r:id="rId16"/>
    <p:sldId id="268" r:id="rId17"/>
    <p:sldId id="320" r:id="rId18"/>
    <p:sldId id="315" r:id="rId19"/>
    <p:sldId id="321" r:id="rId20"/>
    <p:sldId id="317" r:id="rId21"/>
    <p:sldId id="261" r:id="rId22"/>
    <p:sldId id="262" r:id="rId23"/>
    <p:sldId id="280" r:id="rId24"/>
    <p:sldId id="285" r:id="rId25"/>
    <p:sldId id="281" r:id="rId26"/>
    <p:sldId id="263" r:id="rId27"/>
    <p:sldId id="297" r:id="rId28"/>
    <p:sldId id="298" r:id="rId29"/>
    <p:sldId id="299" r:id="rId30"/>
    <p:sldId id="264" r:id="rId31"/>
    <p:sldId id="265" r:id="rId32"/>
    <p:sldId id="286" r:id="rId33"/>
    <p:sldId id="292" r:id="rId34"/>
    <p:sldId id="293" r:id="rId35"/>
    <p:sldId id="266" r:id="rId36"/>
    <p:sldId id="295" r:id="rId37"/>
    <p:sldId id="294" r:id="rId38"/>
    <p:sldId id="296" r:id="rId39"/>
    <p:sldId id="270" r:id="rId40"/>
    <p:sldId id="271" r:id="rId41"/>
    <p:sldId id="322" r:id="rId42"/>
    <p:sldId id="272" r:id="rId4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4660"/>
  </p:normalViewPr>
  <p:slideViewPr>
    <p:cSldViewPr snapToGrid="0">
      <p:cViewPr>
        <p:scale>
          <a:sx n="75" d="100"/>
          <a:sy n="75" d="100"/>
        </p:scale>
        <p:origin x="1794" y="16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529862-A42A-411F-B9E3-C911F12FF2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24A90D8-7791-4694-A38C-242272A377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7FAC657-A5A8-4656-B5C1-C0DC390CD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448DE77-70F8-41A5-B9BB-F2CF24649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E31FAA-4878-48B8-89F1-8DD0FCA3A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494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FF163E-B57F-4CF4-80BC-F32279230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BC8442E-F070-4AA3-B28C-394AE14781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27169B-D50C-4AB4-9653-EC69DE611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225E32-BDE4-4CEF-8F13-20AEC24E4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D243C8-BF38-4DF3-8FBE-5CB7EAE5A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4581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218C49C-98EA-4693-8BD2-774562CD11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1648690-EDBC-48A7-BD68-5F92F915AE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39AB37-7FF4-4A59-A467-F4BDFEBF5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70F660-1DC6-4884-840F-8B0627756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148AB37-F10B-4CD8-A8C5-BEB0E5C93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8955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647DBB-D87B-43AA-8867-136905D8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510E64-AB66-4349-9B0A-D2EFE548C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294549-CD3E-4249-BB95-D0C6A5068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EA9EC3B-F26D-4D37-8AEA-5C8A08A0D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29399CB-4F52-44C7-AF6B-910480A80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3218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5F0B0-D5C4-4E0C-9A3D-F4B73AB9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D0515B-B087-465F-A569-CED05EAA5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C00FFA-EF28-4C17-82A3-CBF7E72E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3892D2-5D1A-4046-941D-895FD394B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DAD55F-BD25-45CA-8F96-56F36B04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7267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DF694E-9656-405C-97C3-9C024FB62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59FBA6-6ED1-4797-9497-7F988F9020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3BAADA7-BB41-4D68-8D83-738A33DFED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74C6EC7-1142-4AA3-8767-883A13795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AA0ED99-02FF-4D7E-85E8-20D997752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C90ED65-C4FF-40B9-9A93-0D9D2C640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7613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14060-C096-4649-A694-A5352D653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DF39211-72A1-4FFB-A9F0-02CFFA7DF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8B0ED9-5AEE-4752-9BA3-EBA1AD71F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1E6BB1B-7B7B-4EB1-91CB-5B6D4FD6C1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18BDF1C-08A3-4E32-AD3E-66E3F42A23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843C469-AEDB-4D51-B3FD-D600CBCE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B7E5EB7-B8E7-485E-AF16-9FBC52C2F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A83BF11-2300-4244-AF49-09B3032F3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185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68E32F-90E6-4953-A879-EF331AAF3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665B921-D99F-411A-BC0D-E6460721D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3232EFA-1445-43ED-B94B-0A52C48B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FEA920-AD68-4124-9546-2251B2535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4003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FB4445F-5040-4C78-A07C-53F0D5146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220446C-1CED-44C4-9028-8260804E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794469-7998-499A-8193-875D82B6B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3441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B7A27-E0C7-4B26-8835-C439BA436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E1E7F3-D55B-4C7F-9F3B-4D198BD4A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EC1846B-6DD4-405F-B21B-8A457A3D90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5E49E71-FA87-453A-9F19-58173F836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9D1CC51-7E44-41D1-BF9A-AD659D10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22E580-E94B-478A-BBE2-256D2CE36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5817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029BF-4C52-4B21-83B1-69A5F5A3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358E667-5099-4E16-B002-7896DFB064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CEBE836-78D4-4EAE-8F8A-189649EDE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3BB41DE-7F26-49F9-93F1-5F2D429C4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B142556-59D9-4546-A119-24CD519BE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58D0AC1-4536-4893-8BA0-525800944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7215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B9B7B79-70FC-4029-918F-A5BA8F8F7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59E2F1-01BB-4607-828E-288A7846B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48C14A-D8A8-4892-82C9-4E6EF6D078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2928F-4890-439F-A0A3-184587B4358B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567C99-77A2-4589-BE7D-AF79FFE99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9B5FB1-9CAB-4EB6-B9CE-F179566CF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1495F-C496-4D93-8F6A-0F32D0B77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815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7829D932-EAD0-4E64-8CF9-DBA79AD200C9}"/>
              </a:ext>
            </a:extLst>
          </p:cNvPr>
          <p:cNvSpPr/>
          <p:nvPr/>
        </p:nvSpPr>
        <p:spPr>
          <a:xfrm>
            <a:off x="256822" y="100017"/>
            <a:ext cx="11787541" cy="959556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0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E3C218B-2AD8-4808-8AC6-3861F4F0E4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22" y="2648724"/>
            <a:ext cx="11664972" cy="1403987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479218E4-80E8-4146-824F-4320C81115EA}"/>
              </a:ext>
            </a:extLst>
          </p:cNvPr>
          <p:cNvSpPr txBox="1"/>
          <p:nvPr/>
        </p:nvSpPr>
        <p:spPr>
          <a:xfrm>
            <a:off x="0" y="240773"/>
            <a:ext cx="1219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09.07.2019 - </a:t>
            </a:r>
            <a:r>
              <a:rPr lang="en-US" sz="3600" b="1" dirty="0" err="1"/>
              <a:t>Kolloquium</a:t>
            </a:r>
            <a:endParaRPr lang="de-DE" sz="3600" b="1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1445A17-B45E-436A-A0DD-BCEE8BEED27C}"/>
              </a:ext>
            </a:extLst>
          </p:cNvPr>
          <p:cNvCxnSpPr>
            <a:cxnSpLocks/>
          </p:cNvCxnSpPr>
          <p:nvPr/>
        </p:nvCxnSpPr>
        <p:spPr>
          <a:xfrm flipH="1">
            <a:off x="4313209" y="1087026"/>
            <a:ext cx="1147312" cy="1647548"/>
          </a:xfrm>
          <a:prstGeom prst="straightConnector1">
            <a:avLst/>
          </a:prstGeom>
          <a:ln w="98425" cap="rnd">
            <a:solidFill>
              <a:schemeClr val="bg1">
                <a:lumMod val="50000"/>
              </a:schemeClr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925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A97FD43-A89B-4AF4-B692-0C94102439DB}"/>
              </a:ext>
            </a:extLst>
          </p:cNvPr>
          <p:cNvGrpSpPr/>
          <p:nvPr/>
        </p:nvGrpSpPr>
        <p:grpSpPr>
          <a:xfrm>
            <a:off x="-3526971" y="106792"/>
            <a:ext cx="15089755" cy="6644416"/>
            <a:chOff x="0" y="1971514"/>
            <a:chExt cx="9891049" cy="4355289"/>
          </a:xfrm>
        </p:grpSpPr>
        <p:pic>
          <p:nvPicPr>
            <p:cNvPr id="18" name="Grafik 17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C54D5662-DDB1-41F0-94AD-27C1F794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6959683-46D0-4CEE-9FC5-D8EBFBDF6E33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480B1031-2BBD-41EF-AFE0-0FF0B9099A0E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B956C76D-DEF1-4790-9F00-DB7A26E1F0F1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5" name="Grafik 24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74A7558-0DD1-48CB-85DC-0EDBBFAC40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6" name="Rechteck 25">
                <a:extLst>
                  <a:ext uri="{FF2B5EF4-FFF2-40B4-BE49-F238E27FC236}">
                    <a16:creationId xmlns:a16="http://schemas.microsoft.com/office/drawing/2014/main" id="{4F39C4DD-68B9-47EE-A826-930386314494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0444C43D-2E24-4D14-BEBB-A55F0238E3E1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 Verbindung mit Pfeil 27">
                <a:extLst>
                  <a:ext uri="{FF2B5EF4-FFF2-40B4-BE49-F238E27FC236}">
                    <a16:creationId xmlns:a16="http://schemas.microsoft.com/office/drawing/2014/main" id="{0BB32844-C312-4683-8597-5DD781CD9835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9FB156E6-A501-4356-BA58-A478F42C8DCA}"/>
                  </a:ext>
                </a:extLst>
              </p:cNvPr>
              <p:cNvCxnSpPr>
                <a:cxnSpLocks/>
                <a:endCxn id="20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EFB39DFE-ED2A-424A-B5CC-1F1943915E4D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EC5E5D-7FDE-459C-9C14-D45084638165}"/>
              </a:ext>
            </a:extLst>
          </p:cNvPr>
          <p:cNvSpPr/>
          <p:nvPr/>
        </p:nvSpPr>
        <p:spPr>
          <a:xfrm>
            <a:off x="3311043" y="1242130"/>
            <a:ext cx="4504267" cy="437373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Von allen Sensoren bzw. </a:t>
            </a:r>
            <a:r>
              <a:rPr lang="de-DE" sz="2000" dirty="0" err="1"/>
              <a:t>Messkonfig</a:t>
            </a:r>
            <a:r>
              <a:rPr lang="de-DE" sz="2000" dirty="0"/>
              <a:t>-Eingangskanälen gleichzeitig aufgetretene</a:t>
            </a:r>
          </a:p>
          <a:p>
            <a:pPr algn="ctr"/>
            <a:r>
              <a:rPr lang="de-DE" sz="2000" dirty="0"/>
              <a:t>Messwerte finden</a:t>
            </a:r>
          </a:p>
        </p:txBody>
      </p:sp>
      <p:sp>
        <p:nvSpPr>
          <p:cNvPr id="14" name="Sechseck 13">
            <a:extLst>
              <a:ext uri="{FF2B5EF4-FFF2-40B4-BE49-F238E27FC236}">
                <a16:creationId xmlns:a16="http://schemas.microsoft.com/office/drawing/2014/main" id="{73F36EE2-2B33-45B5-8A17-F95D5DEDAC19}"/>
              </a:ext>
            </a:extLst>
          </p:cNvPr>
          <p:cNvSpPr/>
          <p:nvPr/>
        </p:nvSpPr>
        <p:spPr>
          <a:xfrm>
            <a:off x="3066680" y="4712888"/>
            <a:ext cx="4882239" cy="1272950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Warteschlange</a:t>
            </a:r>
            <a:r>
              <a:rPr lang="en-US" sz="2400" dirty="0"/>
              <a:t> </a:t>
            </a:r>
            <a:r>
              <a:rPr lang="en-US" sz="2400" dirty="0" err="1"/>
              <a:t>unter</a:t>
            </a:r>
            <a:r>
              <a:rPr lang="en-US" sz="2400" dirty="0"/>
              <a:t> </a:t>
            </a:r>
            <a:r>
              <a:rPr lang="en-US" sz="2400" dirty="0" err="1"/>
              <a:t>Verwendung</a:t>
            </a:r>
            <a:r>
              <a:rPr lang="en-US" sz="2400" dirty="0"/>
              <a:t> </a:t>
            </a:r>
            <a:r>
              <a:rPr lang="en-US" sz="2400" dirty="0" err="1"/>
              <a:t>eines</a:t>
            </a:r>
            <a:r>
              <a:rPr lang="en-US" sz="2400" dirty="0"/>
              <a:t> </a:t>
            </a:r>
            <a:r>
              <a:rPr lang="en-US" sz="2400" dirty="0" err="1"/>
              <a:t>globalen</a:t>
            </a:r>
            <a:r>
              <a:rPr lang="en-US" sz="2400" dirty="0"/>
              <a:t> Timers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579366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A97FD43-A89B-4AF4-B692-0C94102439DB}"/>
              </a:ext>
            </a:extLst>
          </p:cNvPr>
          <p:cNvGrpSpPr/>
          <p:nvPr/>
        </p:nvGrpSpPr>
        <p:grpSpPr>
          <a:xfrm>
            <a:off x="-3526971" y="106792"/>
            <a:ext cx="15089755" cy="6644416"/>
            <a:chOff x="0" y="1971514"/>
            <a:chExt cx="9891049" cy="4355289"/>
          </a:xfrm>
        </p:grpSpPr>
        <p:pic>
          <p:nvPicPr>
            <p:cNvPr id="18" name="Grafik 17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C54D5662-DDB1-41F0-94AD-27C1F794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6959683-46D0-4CEE-9FC5-D8EBFBDF6E33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480B1031-2BBD-41EF-AFE0-0FF0B9099A0E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B956C76D-DEF1-4790-9F00-DB7A26E1F0F1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5" name="Grafik 24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74A7558-0DD1-48CB-85DC-0EDBBFAC40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6" name="Rechteck 25">
                <a:extLst>
                  <a:ext uri="{FF2B5EF4-FFF2-40B4-BE49-F238E27FC236}">
                    <a16:creationId xmlns:a16="http://schemas.microsoft.com/office/drawing/2014/main" id="{4F39C4DD-68B9-47EE-A826-930386314494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0444C43D-2E24-4D14-BEBB-A55F0238E3E1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 Verbindung mit Pfeil 27">
                <a:extLst>
                  <a:ext uri="{FF2B5EF4-FFF2-40B4-BE49-F238E27FC236}">
                    <a16:creationId xmlns:a16="http://schemas.microsoft.com/office/drawing/2014/main" id="{0BB32844-C312-4683-8597-5DD781CD9835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9FB156E6-A501-4356-BA58-A478F42C8DCA}"/>
                  </a:ext>
                </a:extLst>
              </p:cNvPr>
              <p:cNvCxnSpPr>
                <a:cxnSpLocks/>
                <a:endCxn id="20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EFB39DFE-ED2A-424A-B5CC-1F1943915E4D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EC5E5D-7FDE-459C-9C14-D45084638165}"/>
              </a:ext>
            </a:extLst>
          </p:cNvPr>
          <p:cNvSpPr/>
          <p:nvPr/>
        </p:nvSpPr>
        <p:spPr>
          <a:xfrm>
            <a:off x="3311043" y="1242130"/>
            <a:ext cx="4504267" cy="437373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Von allen Sensoren bzw. </a:t>
            </a:r>
            <a:r>
              <a:rPr lang="de-DE" sz="2000" dirty="0" err="1"/>
              <a:t>Messkonfig</a:t>
            </a:r>
            <a:r>
              <a:rPr lang="de-DE" sz="2000" dirty="0"/>
              <a:t>-Eingangskanälen gleichzeitig aufgetretene</a:t>
            </a:r>
          </a:p>
          <a:p>
            <a:pPr algn="ctr"/>
            <a:r>
              <a:rPr lang="de-DE" sz="2000" dirty="0"/>
              <a:t>Messwerte finden</a:t>
            </a:r>
          </a:p>
        </p:txBody>
      </p:sp>
      <p:sp>
        <p:nvSpPr>
          <p:cNvPr id="14" name="Raute 13">
            <a:extLst>
              <a:ext uri="{FF2B5EF4-FFF2-40B4-BE49-F238E27FC236}">
                <a16:creationId xmlns:a16="http://schemas.microsoft.com/office/drawing/2014/main" id="{8C04BD31-A1AB-40C8-ACB0-B873CBC675C9}"/>
              </a:ext>
            </a:extLst>
          </p:cNvPr>
          <p:cNvSpPr/>
          <p:nvPr/>
        </p:nvSpPr>
        <p:spPr>
          <a:xfrm>
            <a:off x="3305202" y="872162"/>
            <a:ext cx="3228948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Unsicherheit</a:t>
            </a:r>
            <a:r>
              <a:rPr lang="en-US" dirty="0"/>
              <a:t>, der </a:t>
            </a:r>
            <a:r>
              <a:rPr lang="en-US" dirty="0" err="1"/>
              <a:t>genauen</a:t>
            </a:r>
            <a:r>
              <a:rPr lang="en-US" dirty="0"/>
              <a:t> </a:t>
            </a:r>
            <a:r>
              <a:rPr lang="en-US" dirty="0" err="1"/>
              <a:t>Ankunftszeiten</a:t>
            </a:r>
            <a:endParaRPr lang="de-DE" dirty="0"/>
          </a:p>
        </p:txBody>
      </p:sp>
      <p:sp>
        <p:nvSpPr>
          <p:cNvPr id="15" name="Sechseck 14">
            <a:extLst>
              <a:ext uri="{FF2B5EF4-FFF2-40B4-BE49-F238E27FC236}">
                <a16:creationId xmlns:a16="http://schemas.microsoft.com/office/drawing/2014/main" id="{0E1B666F-9EBD-428E-B774-5F92A5F1F250}"/>
              </a:ext>
            </a:extLst>
          </p:cNvPr>
          <p:cNvSpPr/>
          <p:nvPr/>
        </p:nvSpPr>
        <p:spPr>
          <a:xfrm>
            <a:off x="5816155" y="1497730"/>
            <a:ext cx="1943779" cy="744814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Reihenfolge</a:t>
            </a:r>
            <a:r>
              <a:rPr lang="en-US" dirty="0"/>
              <a:t> </a:t>
            </a:r>
            <a:r>
              <a:rPr lang="en-US" dirty="0" err="1"/>
              <a:t>stabil</a:t>
            </a:r>
            <a:endParaRPr lang="de-DE" dirty="0"/>
          </a:p>
        </p:txBody>
      </p:sp>
      <p:sp>
        <p:nvSpPr>
          <p:cNvPr id="19" name="Sechseck 18">
            <a:extLst>
              <a:ext uri="{FF2B5EF4-FFF2-40B4-BE49-F238E27FC236}">
                <a16:creationId xmlns:a16="http://schemas.microsoft.com/office/drawing/2014/main" id="{D301ADA8-DF6F-4944-9ACE-C6971D2BC663}"/>
              </a:ext>
            </a:extLst>
          </p:cNvPr>
          <p:cNvSpPr/>
          <p:nvPr/>
        </p:nvSpPr>
        <p:spPr>
          <a:xfrm>
            <a:off x="3066680" y="4712888"/>
            <a:ext cx="4882239" cy="1272950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Warteschlange</a:t>
            </a:r>
            <a:r>
              <a:rPr lang="en-US" sz="2400" dirty="0"/>
              <a:t> </a:t>
            </a:r>
            <a:r>
              <a:rPr lang="en-US" sz="2400" dirty="0" err="1"/>
              <a:t>unter</a:t>
            </a:r>
            <a:r>
              <a:rPr lang="en-US" sz="2400" dirty="0"/>
              <a:t> </a:t>
            </a:r>
            <a:r>
              <a:rPr lang="en-US" sz="2400" dirty="0" err="1"/>
              <a:t>Verwendung</a:t>
            </a:r>
            <a:r>
              <a:rPr lang="en-US" sz="2400" dirty="0"/>
              <a:t> </a:t>
            </a:r>
            <a:r>
              <a:rPr lang="en-US" sz="2400" dirty="0" err="1"/>
              <a:t>eines</a:t>
            </a:r>
            <a:r>
              <a:rPr lang="en-US" sz="2400" dirty="0"/>
              <a:t> </a:t>
            </a:r>
            <a:r>
              <a:rPr lang="en-US" sz="2400" dirty="0" err="1"/>
              <a:t>globalen</a:t>
            </a:r>
            <a:r>
              <a:rPr lang="en-US" sz="2400" dirty="0"/>
              <a:t> Timers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4163574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A97FD43-A89B-4AF4-B692-0C94102439DB}"/>
              </a:ext>
            </a:extLst>
          </p:cNvPr>
          <p:cNvGrpSpPr/>
          <p:nvPr/>
        </p:nvGrpSpPr>
        <p:grpSpPr>
          <a:xfrm>
            <a:off x="-3526971" y="106792"/>
            <a:ext cx="15089755" cy="6644416"/>
            <a:chOff x="0" y="1971514"/>
            <a:chExt cx="9891049" cy="4355289"/>
          </a:xfrm>
        </p:grpSpPr>
        <p:pic>
          <p:nvPicPr>
            <p:cNvPr id="18" name="Grafik 17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C54D5662-DDB1-41F0-94AD-27C1F794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6959683-46D0-4CEE-9FC5-D8EBFBDF6E33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480B1031-2BBD-41EF-AFE0-0FF0B9099A0E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B956C76D-DEF1-4790-9F00-DB7A26E1F0F1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5" name="Grafik 24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74A7558-0DD1-48CB-85DC-0EDBBFAC40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6" name="Rechteck 25">
                <a:extLst>
                  <a:ext uri="{FF2B5EF4-FFF2-40B4-BE49-F238E27FC236}">
                    <a16:creationId xmlns:a16="http://schemas.microsoft.com/office/drawing/2014/main" id="{4F39C4DD-68B9-47EE-A826-930386314494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0444C43D-2E24-4D14-BEBB-A55F0238E3E1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 Verbindung mit Pfeil 27">
                <a:extLst>
                  <a:ext uri="{FF2B5EF4-FFF2-40B4-BE49-F238E27FC236}">
                    <a16:creationId xmlns:a16="http://schemas.microsoft.com/office/drawing/2014/main" id="{0BB32844-C312-4683-8597-5DD781CD9835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9FB156E6-A501-4356-BA58-A478F42C8DCA}"/>
                  </a:ext>
                </a:extLst>
              </p:cNvPr>
              <p:cNvCxnSpPr>
                <a:cxnSpLocks/>
                <a:endCxn id="20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EFB39DFE-ED2A-424A-B5CC-1F1943915E4D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EC5E5D-7FDE-459C-9C14-D45084638165}"/>
              </a:ext>
            </a:extLst>
          </p:cNvPr>
          <p:cNvSpPr/>
          <p:nvPr/>
        </p:nvSpPr>
        <p:spPr>
          <a:xfrm>
            <a:off x="3311043" y="1242130"/>
            <a:ext cx="4504267" cy="437373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Von allen Sensoren bzw. </a:t>
            </a:r>
            <a:r>
              <a:rPr lang="de-DE" sz="2000" dirty="0" err="1"/>
              <a:t>Messkonfig</a:t>
            </a:r>
            <a:r>
              <a:rPr lang="de-DE" sz="2000" dirty="0"/>
              <a:t>-Eingangskanälen gleichzeitig aufgetretene</a:t>
            </a:r>
          </a:p>
          <a:p>
            <a:pPr algn="ctr"/>
            <a:r>
              <a:rPr lang="de-DE" sz="2000" dirty="0"/>
              <a:t>Messwerte finden</a:t>
            </a:r>
          </a:p>
        </p:txBody>
      </p:sp>
      <p:sp>
        <p:nvSpPr>
          <p:cNvPr id="14" name="Raute 13">
            <a:extLst>
              <a:ext uri="{FF2B5EF4-FFF2-40B4-BE49-F238E27FC236}">
                <a16:creationId xmlns:a16="http://schemas.microsoft.com/office/drawing/2014/main" id="{8C04BD31-A1AB-40C8-ACB0-B873CBC675C9}"/>
              </a:ext>
            </a:extLst>
          </p:cNvPr>
          <p:cNvSpPr/>
          <p:nvPr/>
        </p:nvSpPr>
        <p:spPr>
          <a:xfrm>
            <a:off x="3305202" y="872162"/>
            <a:ext cx="3228948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Unsicherheit</a:t>
            </a:r>
            <a:r>
              <a:rPr lang="en-US" dirty="0"/>
              <a:t>, der </a:t>
            </a:r>
            <a:r>
              <a:rPr lang="en-US" dirty="0" err="1"/>
              <a:t>genauen</a:t>
            </a:r>
            <a:r>
              <a:rPr lang="en-US" dirty="0"/>
              <a:t> </a:t>
            </a:r>
            <a:r>
              <a:rPr lang="en-US" dirty="0" err="1"/>
              <a:t>Ankunftszeiten</a:t>
            </a:r>
            <a:endParaRPr lang="de-DE" dirty="0"/>
          </a:p>
        </p:txBody>
      </p:sp>
      <p:sp>
        <p:nvSpPr>
          <p:cNvPr id="15" name="Sechseck 14">
            <a:extLst>
              <a:ext uri="{FF2B5EF4-FFF2-40B4-BE49-F238E27FC236}">
                <a16:creationId xmlns:a16="http://schemas.microsoft.com/office/drawing/2014/main" id="{0E1B666F-9EBD-428E-B774-5F92A5F1F250}"/>
              </a:ext>
            </a:extLst>
          </p:cNvPr>
          <p:cNvSpPr/>
          <p:nvPr/>
        </p:nvSpPr>
        <p:spPr>
          <a:xfrm>
            <a:off x="5816155" y="1497730"/>
            <a:ext cx="1943779" cy="744814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Reihenfolge</a:t>
            </a:r>
            <a:r>
              <a:rPr lang="en-US" dirty="0"/>
              <a:t> </a:t>
            </a:r>
            <a:r>
              <a:rPr lang="en-US" dirty="0" err="1"/>
              <a:t>stabil</a:t>
            </a:r>
            <a:endParaRPr lang="de-DE" dirty="0"/>
          </a:p>
        </p:txBody>
      </p:sp>
      <p:sp>
        <p:nvSpPr>
          <p:cNvPr id="19" name="Sechseck 18">
            <a:extLst>
              <a:ext uri="{FF2B5EF4-FFF2-40B4-BE49-F238E27FC236}">
                <a16:creationId xmlns:a16="http://schemas.microsoft.com/office/drawing/2014/main" id="{D301ADA8-DF6F-4944-9ACE-C6971D2BC663}"/>
              </a:ext>
            </a:extLst>
          </p:cNvPr>
          <p:cNvSpPr/>
          <p:nvPr/>
        </p:nvSpPr>
        <p:spPr>
          <a:xfrm>
            <a:off x="3066680" y="4712888"/>
            <a:ext cx="4882239" cy="1272950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Warteschlange</a:t>
            </a:r>
            <a:r>
              <a:rPr lang="en-US" sz="2400" dirty="0"/>
              <a:t> </a:t>
            </a:r>
            <a:r>
              <a:rPr lang="en-US" sz="2400" dirty="0" err="1"/>
              <a:t>unter</a:t>
            </a:r>
            <a:r>
              <a:rPr lang="en-US" sz="2400" dirty="0"/>
              <a:t> </a:t>
            </a:r>
            <a:r>
              <a:rPr lang="en-US" sz="2400" dirty="0" err="1"/>
              <a:t>Verwendung</a:t>
            </a:r>
            <a:r>
              <a:rPr lang="en-US" sz="2400" dirty="0"/>
              <a:t> </a:t>
            </a:r>
            <a:r>
              <a:rPr lang="en-US" sz="2400" dirty="0" err="1"/>
              <a:t>eines</a:t>
            </a:r>
            <a:r>
              <a:rPr lang="en-US" sz="2400" dirty="0"/>
              <a:t> </a:t>
            </a:r>
            <a:r>
              <a:rPr lang="en-US" sz="2400" dirty="0" err="1"/>
              <a:t>globalen</a:t>
            </a:r>
            <a:r>
              <a:rPr lang="en-US" sz="2400" dirty="0"/>
              <a:t> Timers</a:t>
            </a:r>
            <a:endParaRPr lang="de-DE" sz="2400" dirty="0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E4B81B20-5D9F-4DA3-BB29-8727C28CC782}"/>
              </a:ext>
            </a:extLst>
          </p:cNvPr>
          <p:cNvSpPr/>
          <p:nvPr/>
        </p:nvSpPr>
        <p:spPr>
          <a:xfrm>
            <a:off x="3066681" y="769257"/>
            <a:ext cx="5119376" cy="5260068"/>
          </a:xfrm>
          <a:prstGeom prst="rect">
            <a:avLst/>
          </a:prstGeom>
          <a:solidFill>
            <a:srgbClr val="FF0000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Cache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973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8547776-EE3F-4D63-AA31-75DA61E02E2E}"/>
              </a:ext>
            </a:extLst>
          </p:cNvPr>
          <p:cNvSpPr txBox="1"/>
          <p:nvPr/>
        </p:nvSpPr>
        <p:spPr>
          <a:xfrm>
            <a:off x="2355418" y="1153088"/>
            <a:ext cx="6648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Andere</a:t>
            </a:r>
            <a:r>
              <a:rPr lang="en-US" sz="2800" b="1" dirty="0"/>
              <a:t> </a:t>
            </a:r>
            <a:r>
              <a:rPr lang="en-US" sz="2800" b="1" dirty="0" err="1"/>
              <a:t>Umsetzung</a:t>
            </a:r>
            <a:r>
              <a:rPr lang="en-US" sz="2800" b="1" dirty="0"/>
              <a:t> </a:t>
            </a:r>
            <a:r>
              <a:rPr lang="en-US" sz="2800" b="1" dirty="0" err="1"/>
              <a:t>eines</a:t>
            </a:r>
            <a:r>
              <a:rPr lang="en-US" sz="2800" b="1" dirty="0"/>
              <a:t> Caches</a:t>
            </a:r>
            <a:endParaRPr lang="de-DE" sz="2800" b="1" dirty="0"/>
          </a:p>
        </p:txBody>
      </p: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B402B16-10E0-4F1A-BA85-17E5BDC2BC0E}"/>
              </a:ext>
            </a:extLst>
          </p:cNvPr>
          <p:cNvGrpSpPr/>
          <p:nvPr/>
        </p:nvGrpSpPr>
        <p:grpSpPr>
          <a:xfrm>
            <a:off x="275466" y="1801535"/>
            <a:ext cx="11440283" cy="9639976"/>
            <a:chOff x="275466" y="1801535"/>
            <a:chExt cx="11440283" cy="9639976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43677464-0523-4F57-9633-BCC59A4BBA66}"/>
                </a:ext>
              </a:extLst>
            </p:cNvPr>
            <p:cNvGrpSpPr/>
            <p:nvPr/>
          </p:nvGrpSpPr>
          <p:grpSpPr>
            <a:xfrm>
              <a:off x="275466" y="1801535"/>
              <a:ext cx="11440283" cy="4761190"/>
              <a:chOff x="275466" y="1801535"/>
              <a:chExt cx="11440283" cy="4761190"/>
            </a:xfrm>
          </p:grpSpPr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5DE551F7-2BFE-4F3D-A1D1-E4B6279A33C0}"/>
                  </a:ext>
                </a:extLst>
              </p:cNvPr>
              <p:cNvSpPr/>
              <p:nvPr/>
            </p:nvSpPr>
            <p:spPr>
              <a:xfrm>
                <a:off x="275466" y="1801535"/>
                <a:ext cx="11440283" cy="4761190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6A9497F6-A24A-42C2-B610-D63D8F5B8573}"/>
                  </a:ext>
                </a:extLst>
              </p:cNvPr>
              <p:cNvSpPr/>
              <p:nvPr/>
            </p:nvSpPr>
            <p:spPr>
              <a:xfrm>
                <a:off x="3885442" y="2147057"/>
                <a:ext cx="3588727" cy="841228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Kein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</a:t>
                </a:r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globaler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Timer</a:t>
                </a:r>
                <a:endParaRPr lang="de-DE" sz="2800" dirty="0">
                  <a:ln w="12700">
                    <a:noFill/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8" name="Sechseck 7">
                <a:extLst>
                  <a:ext uri="{FF2B5EF4-FFF2-40B4-BE49-F238E27FC236}">
                    <a16:creationId xmlns:a16="http://schemas.microsoft.com/office/drawing/2014/main" id="{AB44DFE3-22F1-4605-ABC3-8636D921474C}"/>
                  </a:ext>
                </a:extLst>
              </p:cNvPr>
              <p:cNvSpPr/>
              <p:nvPr/>
            </p:nvSpPr>
            <p:spPr>
              <a:xfrm>
                <a:off x="1855165" y="3335526"/>
                <a:ext cx="7851568" cy="1272950"/>
              </a:xfrm>
              <a:prstGeom prst="hexagon">
                <a:avLst/>
              </a:prstGeom>
              <a:solidFill>
                <a:srgbClr val="0070C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Daten</a:t>
                </a:r>
                <a:r>
                  <a:rPr lang="en-US" sz="2400" dirty="0"/>
                  <a:t> warden </a:t>
                </a:r>
                <a:r>
                  <a:rPr lang="en-US" sz="2400" dirty="0" err="1"/>
                  <a:t>abgeholt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sobald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sie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anliegen</a:t>
                </a:r>
                <a:endParaRPr lang="de-DE" sz="2400" dirty="0"/>
              </a:p>
            </p:txBody>
          </p:sp>
          <p:sp>
            <p:nvSpPr>
              <p:cNvPr id="9" name="Rechteck: abgerundete Ecken 8">
                <a:extLst>
                  <a:ext uri="{FF2B5EF4-FFF2-40B4-BE49-F238E27FC236}">
                    <a16:creationId xmlns:a16="http://schemas.microsoft.com/office/drawing/2014/main" id="{244BDA73-1715-4DDE-BF96-1E1611621E9A}"/>
                  </a:ext>
                </a:extLst>
              </p:cNvPr>
              <p:cNvSpPr/>
              <p:nvPr/>
            </p:nvSpPr>
            <p:spPr>
              <a:xfrm>
                <a:off x="880678" y="5081772"/>
                <a:ext cx="3853248" cy="999259"/>
              </a:xfrm>
              <a:prstGeom prst="roundRect">
                <a:avLst/>
              </a:prstGeom>
              <a:solidFill>
                <a:srgbClr val="00B050"/>
              </a:solidFill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2400" dirty="0"/>
                  <a:t>Näher an Echtzeit</a:t>
                </a:r>
              </a:p>
            </p:txBody>
          </p:sp>
          <p:sp>
            <p:nvSpPr>
              <p:cNvPr id="10" name="Rechteck: abgerundete Ecken 9">
                <a:extLst>
                  <a:ext uri="{FF2B5EF4-FFF2-40B4-BE49-F238E27FC236}">
                    <a16:creationId xmlns:a16="http://schemas.microsoft.com/office/drawing/2014/main" id="{E29F189A-270D-41D2-AE0F-8D38AFE2410C}"/>
                  </a:ext>
                </a:extLst>
              </p:cNvPr>
              <p:cNvSpPr/>
              <p:nvPr/>
            </p:nvSpPr>
            <p:spPr>
              <a:xfrm>
                <a:off x="5556142" y="4726072"/>
                <a:ext cx="4792182" cy="71139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Mehr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Konsistenzroutinen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nötig</a:t>
                </a:r>
                <a:endParaRPr lang="de-DE" sz="2400" dirty="0"/>
              </a:p>
            </p:txBody>
          </p:sp>
          <p:sp>
            <p:nvSpPr>
              <p:cNvPr id="12" name="Rechteck: abgerundete Ecken 11">
                <a:extLst>
                  <a:ext uri="{FF2B5EF4-FFF2-40B4-BE49-F238E27FC236}">
                    <a16:creationId xmlns:a16="http://schemas.microsoft.com/office/drawing/2014/main" id="{A0FD443E-0921-4EC1-B71D-20CA70290716}"/>
                  </a:ext>
                </a:extLst>
              </p:cNvPr>
              <p:cNvSpPr/>
              <p:nvPr/>
            </p:nvSpPr>
            <p:spPr>
              <a:xfrm>
                <a:off x="5556142" y="5604042"/>
                <a:ext cx="4792182" cy="71139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Fehleranfälliger</a:t>
                </a:r>
                <a:endParaRPr lang="de-DE" sz="2400" dirty="0"/>
              </a:p>
            </p:txBody>
          </p:sp>
          <p:sp>
            <p:nvSpPr>
              <p:cNvPr id="13" name="Halber Rahmen 12">
                <a:extLst>
                  <a:ext uri="{FF2B5EF4-FFF2-40B4-BE49-F238E27FC236}">
                    <a16:creationId xmlns:a16="http://schemas.microsoft.com/office/drawing/2014/main" id="{31053C1D-C572-4967-B68F-C6D101940DD0}"/>
                  </a:ext>
                </a:extLst>
              </p:cNvPr>
              <p:cNvSpPr/>
              <p:nvPr/>
            </p:nvSpPr>
            <p:spPr>
              <a:xfrm rot="18996655">
                <a:off x="5000854" y="5276720"/>
                <a:ext cx="550964" cy="591819"/>
              </a:xfrm>
              <a:prstGeom prst="halfFrame">
                <a:avLst>
                  <a:gd name="adj1" fmla="val 16001"/>
                  <a:gd name="adj2" fmla="val 15918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18F7BA8F-760A-466A-99B4-ABAD872FE535}"/>
                </a:ext>
              </a:extLst>
            </p:cNvPr>
            <p:cNvGrpSpPr/>
            <p:nvPr/>
          </p:nvGrpSpPr>
          <p:grpSpPr>
            <a:xfrm>
              <a:off x="275466" y="6680321"/>
              <a:ext cx="11440283" cy="4761190"/>
              <a:chOff x="275466" y="1801535"/>
              <a:chExt cx="11440283" cy="4761190"/>
            </a:xfrm>
          </p:grpSpPr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0AAAADA4-C6C4-4AAF-AF8A-7C525DD1933C}"/>
                  </a:ext>
                </a:extLst>
              </p:cNvPr>
              <p:cNvSpPr/>
              <p:nvPr/>
            </p:nvSpPr>
            <p:spPr>
              <a:xfrm>
                <a:off x="275466" y="1801535"/>
                <a:ext cx="11440283" cy="4761190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80651D4A-12B5-4CEC-95E2-7B8C96C128F3}"/>
                  </a:ext>
                </a:extLst>
              </p:cNvPr>
              <p:cNvSpPr/>
              <p:nvPr/>
            </p:nvSpPr>
            <p:spPr>
              <a:xfrm>
                <a:off x="3885442" y="2147057"/>
                <a:ext cx="3588727" cy="841228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Caches </a:t>
                </a:r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im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Model</a:t>
                </a:r>
                <a:endParaRPr lang="de-DE" sz="2800" dirty="0">
                  <a:ln w="12700">
                    <a:noFill/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Sechseck 17">
                <a:extLst>
                  <a:ext uri="{FF2B5EF4-FFF2-40B4-BE49-F238E27FC236}">
                    <a16:creationId xmlns:a16="http://schemas.microsoft.com/office/drawing/2014/main" id="{CDD70E8F-340E-40D4-BA36-44C07CFFE18B}"/>
                  </a:ext>
                </a:extLst>
              </p:cNvPr>
              <p:cNvSpPr/>
              <p:nvPr/>
            </p:nvSpPr>
            <p:spPr>
              <a:xfrm>
                <a:off x="1855165" y="3335526"/>
                <a:ext cx="7851568" cy="687136"/>
              </a:xfrm>
              <a:prstGeom prst="hexagon">
                <a:avLst/>
              </a:prstGeom>
              <a:solidFill>
                <a:srgbClr val="0070C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Cach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zwischen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jedem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Baustein</a:t>
                </a:r>
                <a:endParaRPr lang="de-DE" sz="2400" dirty="0"/>
              </a:p>
            </p:txBody>
          </p:sp>
          <p:sp>
            <p:nvSpPr>
              <p:cNvPr id="19" name="Rechteck: abgerundete Ecken 18">
                <a:extLst>
                  <a:ext uri="{FF2B5EF4-FFF2-40B4-BE49-F238E27FC236}">
                    <a16:creationId xmlns:a16="http://schemas.microsoft.com/office/drawing/2014/main" id="{5D0F4954-54E3-44BB-93FD-F8879B04D239}"/>
                  </a:ext>
                </a:extLst>
              </p:cNvPr>
              <p:cNvSpPr/>
              <p:nvPr/>
            </p:nvSpPr>
            <p:spPr>
              <a:xfrm>
                <a:off x="880678" y="5081772"/>
                <a:ext cx="3853248" cy="999259"/>
              </a:xfrm>
              <a:prstGeom prst="roundRect">
                <a:avLst/>
              </a:prstGeom>
              <a:solidFill>
                <a:srgbClr val="00B050"/>
              </a:solidFill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Potentiell</a:t>
                </a:r>
                <a:r>
                  <a:rPr lang="en-US" sz="2400" dirty="0"/>
                  <a:t> h</a:t>
                </a:r>
                <a:r>
                  <a:rPr lang="de-DE" sz="2400" dirty="0" err="1"/>
                  <a:t>öhere</a:t>
                </a:r>
                <a:r>
                  <a:rPr lang="de-DE" sz="2400" dirty="0"/>
                  <a:t> Stabilität</a:t>
                </a:r>
              </a:p>
            </p:txBody>
          </p:sp>
          <p:sp>
            <p:nvSpPr>
              <p:cNvPr id="20" name="Rechteck: abgerundete Ecken 19">
                <a:extLst>
                  <a:ext uri="{FF2B5EF4-FFF2-40B4-BE49-F238E27FC236}">
                    <a16:creationId xmlns:a16="http://schemas.microsoft.com/office/drawing/2014/main" id="{C0F986E5-3AC4-449A-92E7-C16C2917DDBF}"/>
                  </a:ext>
                </a:extLst>
              </p:cNvPr>
              <p:cNvSpPr/>
              <p:nvPr/>
            </p:nvSpPr>
            <p:spPr>
              <a:xfrm>
                <a:off x="5556142" y="4235895"/>
                <a:ext cx="4792182" cy="915195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Overhead </a:t>
                </a:r>
                <a:r>
                  <a:rPr lang="en-US" sz="2400" dirty="0" err="1"/>
                  <a:t>durch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viele</a:t>
                </a:r>
                <a:r>
                  <a:rPr lang="en-US" sz="2400" dirty="0"/>
                  <a:t> Speicher und </a:t>
                </a:r>
                <a:r>
                  <a:rPr lang="en-US" sz="2400" dirty="0" err="1"/>
                  <a:t>Ladeoperationen</a:t>
                </a:r>
                <a:endParaRPr lang="de-DE" sz="2400" dirty="0"/>
              </a:p>
            </p:txBody>
          </p:sp>
          <p:sp>
            <p:nvSpPr>
              <p:cNvPr id="21" name="Rechteck: abgerundete Ecken 20">
                <a:extLst>
                  <a:ext uri="{FF2B5EF4-FFF2-40B4-BE49-F238E27FC236}">
                    <a16:creationId xmlns:a16="http://schemas.microsoft.com/office/drawing/2014/main" id="{7931E523-3E9E-4BF9-A1BD-4A04E009E6A1}"/>
                  </a:ext>
                </a:extLst>
              </p:cNvPr>
              <p:cNvSpPr/>
              <p:nvPr/>
            </p:nvSpPr>
            <p:spPr>
              <a:xfrm>
                <a:off x="5556142" y="5316182"/>
                <a:ext cx="4792182" cy="99925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Keine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Trennung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zwischen</a:t>
                </a:r>
                <a:r>
                  <a:rPr lang="en-US" sz="2400" dirty="0"/>
                  <a:t> Cache-</a:t>
                </a:r>
                <a:r>
                  <a:rPr lang="en-US" sz="2400" dirty="0" err="1"/>
                  <a:t>Logik</a:t>
                </a:r>
                <a:r>
                  <a:rPr lang="en-US" sz="2400" dirty="0"/>
                  <a:t> und Model-</a:t>
                </a:r>
                <a:r>
                  <a:rPr lang="en-US" sz="2400" dirty="0" err="1"/>
                  <a:t>Logik</a:t>
                </a:r>
                <a:endParaRPr lang="de-DE" sz="2400" dirty="0"/>
              </a:p>
            </p:txBody>
          </p:sp>
          <p:sp>
            <p:nvSpPr>
              <p:cNvPr id="22" name="Halber Rahmen 21">
                <a:extLst>
                  <a:ext uri="{FF2B5EF4-FFF2-40B4-BE49-F238E27FC236}">
                    <a16:creationId xmlns:a16="http://schemas.microsoft.com/office/drawing/2014/main" id="{7F8004DD-DCA9-44FD-B707-AF0BFAD0757A}"/>
                  </a:ext>
                </a:extLst>
              </p:cNvPr>
              <p:cNvSpPr/>
              <p:nvPr/>
            </p:nvSpPr>
            <p:spPr>
              <a:xfrm rot="18996655">
                <a:off x="5000854" y="5276720"/>
                <a:ext cx="550964" cy="591819"/>
              </a:xfrm>
              <a:prstGeom prst="halfFrame">
                <a:avLst>
                  <a:gd name="adj1" fmla="val 16001"/>
                  <a:gd name="adj2" fmla="val 15918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6193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B402B16-10E0-4F1A-BA85-17E5BDC2BC0E}"/>
              </a:ext>
            </a:extLst>
          </p:cNvPr>
          <p:cNvGrpSpPr/>
          <p:nvPr/>
        </p:nvGrpSpPr>
        <p:grpSpPr>
          <a:xfrm>
            <a:off x="375858" y="-4435451"/>
            <a:ext cx="11440283" cy="9639976"/>
            <a:chOff x="275466" y="1801535"/>
            <a:chExt cx="11440283" cy="9639976"/>
          </a:xfrm>
        </p:grpSpPr>
        <p:grpSp>
          <p:nvGrpSpPr>
            <p:cNvPr id="2" name="Gruppieren 1">
              <a:extLst>
                <a:ext uri="{FF2B5EF4-FFF2-40B4-BE49-F238E27FC236}">
                  <a16:creationId xmlns:a16="http://schemas.microsoft.com/office/drawing/2014/main" id="{43677464-0523-4F57-9633-BCC59A4BBA66}"/>
                </a:ext>
              </a:extLst>
            </p:cNvPr>
            <p:cNvGrpSpPr/>
            <p:nvPr/>
          </p:nvGrpSpPr>
          <p:grpSpPr>
            <a:xfrm>
              <a:off x="275466" y="1801535"/>
              <a:ext cx="11440283" cy="4761190"/>
              <a:chOff x="275466" y="1801535"/>
              <a:chExt cx="11440283" cy="4761190"/>
            </a:xfrm>
          </p:grpSpPr>
          <p:sp>
            <p:nvSpPr>
              <p:cNvPr id="11" name="Rechteck 10">
                <a:extLst>
                  <a:ext uri="{FF2B5EF4-FFF2-40B4-BE49-F238E27FC236}">
                    <a16:creationId xmlns:a16="http://schemas.microsoft.com/office/drawing/2014/main" id="{5DE551F7-2BFE-4F3D-A1D1-E4B6279A33C0}"/>
                  </a:ext>
                </a:extLst>
              </p:cNvPr>
              <p:cNvSpPr/>
              <p:nvPr/>
            </p:nvSpPr>
            <p:spPr>
              <a:xfrm>
                <a:off x="275466" y="1801535"/>
                <a:ext cx="11440283" cy="4761190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6A9497F6-A24A-42C2-B610-D63D8F5B8573}"/>
                  </a:ext>
                </a:extLst>
              </p:cNvPr>
              <p:cNvSpPr/>
              <p:nvPr/>
            </p:nvSpPr>
            <p:spPr>
              <a:xfrm>
                <a:off x="3885442" y="2147057"/>
                <a:ext cx="3588727" cy="841228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Kein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</a:t>
                </a:r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globaler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Timer</a:t>
                </a:r>
                <a:endParaRPr lang="de-DE" sz="2800" dirty="0">
                  <a:ln w="12700">
                    <a:noFill/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8" name="Sechseck 7">
                <a:extLst>
                  <a:ext uri="{FF2B5EF4-FFF2-40B4-BE49-F238E27FC236}">
                    <a16:creationId xmlns:a16="http://schemas.microsoft.com/office/drawing/2014/main" id="{AB44DFE3-22F1-4605-ABC3-8636D921474C}"/>
                  </a:ext>
                </a:extLst>
              </p:cNvPr>
              <p:cNvSpPr/>
              <p:nvPr/>
            </p:nvSpPr>
            <p:spPr>
              <a:xfrm>
                <a:off x="1855165" y="3335526"/>
                <a:ext cx="7851568" cy="1272950"/>
              </a:xfrm>
              <a:prstGeom prst="hexagon">
                <a:avLst/>
              </a:prstGeom>
              <a:solidFill>
                <a:srgbClr val="0070C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Daten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werden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abgeholt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sobald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sie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anliegen</a:t>
                </a:r>
                <a:endParaRPr lang="de-DE" sz="2400" dirty="0"/>
              </a:p>
            </p:txBody>
          </p:sp>
          <p:sp>
            <p:nvSpPr>
              <p:cNvPr id="9" name="Rechteck: abgerundete Ecken 8">
                <a:extLst>
                  <a:ext uri="{FF2B5EF4-FFF2-40B4-BE49-F238E27FC236}">
                    <a16:creationId xmlns:a16="http://schemas.microsoft.com/office/drawing/2014/main" id="{244BDA73-1715-4DDE-BF96-1E1611621E9A}"/>
                  </a:ext>
                </a:extLst>
              </p:cNvPr>
              <p:cNvSpPr/>
              <p:nvPr/>
            </p:nvSpPr>
            <p:spPr>
              <a:xfrm>
                <a:off x="880678" y="5081772"/>
                <a:ext cx="3853248" cy="999259"/>
              </a:xfrm>
              <a:prstGeom prst="roundRect">
                <a:avLst/>
              </a:prstGeom>
              <a:solidFill>
                <a:srgbClr val="00B050"/>
              </a:solidFill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de-DE" sz="2400" dirty="0"/>
                  <a:t>Näher an Echtzeit</a:t>
                </a:r>
              </a:p>
            </p:txBody>
          </p:sp>
          <p:sp>
            <p:nvSpPr>
              <p:cNvPr id="10" name="Rechteck: abgerundete Ecken 9">
                <a:extLst>
                  <a:ext uri="{FF2B5EF4-FFF2-40B4-BE49-F238E27FC236}">
                    <a16:creationId xmlns:a16="http://schemas.microsoft.com/office/drawing/2014/main" id="{E29F189A-270D-41D2-AE0F-8D38AFE2410C}"/>
                  </a:ext>
                </a:extLst>
              </p:cNvPr>
              <p:cNvSpPr/>
              <p:nvPr/>
            </p:nvSpPr>
            <p:spPr>
              <a:xfrm>
                <a:off x="5556142" y="4726072"/>
                <a:ext cx="4792182" cy="71139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Mehr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Konsistenzroutinen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nötig</a:t>
                </a:r>
                <a:endParaRPr lang="de-DE" sz="2400" dirty="0"/>
              </a:p>
            </p:txBody>
          </p:sp>
          <p:sp>
            <p:nvSpPr>
              <p:cNvPr id="12" name="Rechteck: abgerundete Ecken 11">
                <a:extLst>
                  <a:ext uri="{FF2B5EF4-FFF2-40B4-BE49-F238E27FC236}">
                    <a16:creationId xmlns:a16="http://schemas.microsoft.com/office/drawing/2014/main" id="{A0FD443E-0921-4EC1-B71D-20CA70290716}"/>
                  </a:ext>
                </a:extLst>
              </p:cNvPr>
              <p:cNvSpPr/>
              <p:nvPr/>
            </p:nvSpPr>
            <p:spPr>
              <a:xfrm>
                <a:off x="5556142" y="5604042"/>
                <a:ext cx="4792182" cy="71139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Fehleranfälliger</a:t>
                </a:r>
                <a:endParaRPr lang="de-DE" sz="2400" dirty="0"/>
              </a:p>
            </p:txBody>
          </p:sp>
          <p:sp>
            <p:nvSpPr>
              <p:cNvPr id="13" name="Halber Rahmen 12">
                <a:extLst>
                  <a:ext uri="{FF2B5EF4-FFF2-40B4-BE49-F238E27FC236}">
                    <a16:creationId xmlns:a16="http://schemas.microsoft.com/office/drawing/2014/main" id="{31053C1D-C572-4967-B68F-C6D101940DD0}"/>
                  </a:ext>
                </a:extLst>
              </p:cNvPr>
              <p:cNvSpPr/>
              <p:nvPr/>
            </p:nvSpPr>
            <p:spPr>
              <a:xfrm rot="18996655">
                <a:off x="5000854" y="5276720"/>
                <a:ext cx="550964" cy="591819"/>
              </a:xfrm>
              <a:prstGeom prst="halfFrame">
                <a:avLst>
                  <a:gd name="adj1" fmla="val 16001"/>
                  <a:gd name="adj2" fmla="val 15918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18F7BA8F-760A-466A-99B4-ABAD872FE535}"/>
                </a:ext>
              </a:extLst>
            </p:cNvPr>
            <p:cNvGrpSpPr/>
            <p:nvPr/>
          </p:nvGrpSpPr>
          <p:grpSpPr>
            <a:xfrm>
              <a:off x="275466" y="6680321"/>
              <a:ext cx="11440283" cy="4761190"/>
              <a:chOff x="275466" y="1801535"/>
              <a:chExt cx="11440283" cy="4761190"/>
            </a:xfrm>
          </p:grpSpPr>
          <p:sp>
            <p:nvSpPr>
              <p:cNvPr id="16" name="Rechteck 15">
                <a:extLst>
                  <a:ext uri="{FF2B5EF4-FFF2-40B4-BE49-F238E27FC236}">
                    <a16:creationId xmlns:a16="http://schemas.microsoft.com/office/drawing/2014/main" id="{0AAAADA4-C6C4-4AAF-AF8A-7C525DD1933C}"/>
                  </a:ext>
                </a:extLst>
              </p:cNvPr>
              <p:cNvSpPr/>
              <p:nvPr/>
            </p:nvSpPr>
            <p:spPr>
              <a:xfrm>
                <a:off x="275466" y="1801535"/>
                <a:ext cx="11440283" cy="4761190"/>
              </a:xfrm>
              <a:prstGeom prst="rect">
                <a:avLst/>
              </a:prstGeom>
              <a:solidFill>
                <a:schemeClr val="bg1">
                  <a:alpha val="85000"/>
                </a:schemeClr>
              </a:solidFill>
              <a:ln w="508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7" name="Rechteck 16">
                <a:extLst>
                  <a:ext uri="{FF2B5EF4-FFF2-40B4-BE49-F238E27FC236}">
                    <a16:creationId xmlns:a16="http://schemas.microsoft.com/office/drawing/2014/main" id="{80651D4A-12B5-4CEC-95E2-7B8C96C128F3}"/>
                  </a:ext>
                </a:extLst>
              </p:cNvPr>
              <p:cNvSpPr/>
              <p:nvPr/>
            </p:nvSpPr>
            <p:spPr>
              <a:xfrm>
                <a:off x="3885442" y="2147057"/>
                <a:ext cx="3588727" cy="841228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Caches </a:t>
                </a:r>
                <a:r>
                  <a:rPr lang="en-US" sz="2800" dirty="0" err="1">
                    <a:ln w="12700">
                      <a:noFill/>
                    </a:ln>
                    <a:solidFill>
                      <a:schemeClr val="bg1"/>
                    </a:solidFill>
                  </a:rPr>
                  <a:t>im</a:t>
                </a: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 Model</a:t>
                </a:r>
                <a:endParaRPr lang="de-DE" sz="2800" dirty="0">
                  <a:ln w="12700">
                    <a:noFill/>
                  </a:ln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Sechseck 17">
                <a:extLst>
                  <a:ext uri="{FF2B5EF4-FFF2-40B4-BE49-F238E27FC236}">
                    <a16:creationId xmlns:a16="http://schemas.microsoft.com/office/drawing/2014/main" id="{CDD70E8F-340E-40D4-BA36-44C07CFFE18B}"/>
                  </a:ext>
                </a:extLst>
              </p:cNvPr>
              <p:cNvSpPr/>
              <p:nvPr/>
            </p:nvSpPr>
            <p:spPr>
              <a:xfrm>
                <a:off x="1855165" y="3335526"/>
                <a:ext cx="7851568" cy="687136"/>
              </a:xfrm>
              <a:prstGeom prst="hexagon">
                <a:avLst/>
              </a:prstGeom>
              <a:solidFill>
                <a:srgbClr val="0070C0"/>
              </a:solidFill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/>
                  <a:t>Cache </a:t>
                </a:r>
                <a:r>
                  <a:rPr lang="en-US" sz="2400" dirty="0" err="1"/>
                  <a:t>zwischen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jedem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Baustein</a:t>
                </a:r>
                <a:endParaRPr lang="de-DE" sz="2400" dirty="0"/>
              </a:p>
            </p:txBody>
          </p:sp>
          <p:sp>
            <p:nvSpPr>
              <p:cNvPr id="19" name="Rechteck: abgerundete Ecken 18">
                <a:extLst>
                  <a:ext uri="{FF2B5EF4-FFF2-40B4-BE49-F238E27FC236}">
                    <a16:creationId xmlns:a16="http://schemas.microsoft.com/office/drawing/2014/main" id="{5D0F4954-54E3-44BB-93FD-F8879B04D239}"/>
                  </a:ext>
                </a:extLst>
              </p:cNvPr>
              <p:cNvSpPr/>
              <p:nvPr/>
            </p:nvSpPr>
            <p:spPr>
              <a:xfrm>
                <a:off x="880678" y="5081772"/>
                <a:ext cx="3853248" cy="999259"/>
              </a:xfrm>
              <a:prstGeom prst="roundRect">
                <a:avLst/>
              </a:prstGeom>
              <a:solidFill>
                <a:srgbClr val="00B050"/>
              </a:solidFill>
              <a:ln w="57150">
                <a:solidFill>
                  <a:schemeClr val="accent6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Potentiell</a:t>
                </a:r>
                <a:r>
                  <a:rPr lang="en-US" sz="2400" dirty="0"/>
                  <a:t> h</a:t>
                </a:r>
                <a:r>
                  <a:rPr lang="de-DE" sz="2400" dirty="0" err="1"/>
                  <a:t>öhere</a:t>
                </a:r>
                <a:r>
                  <a:rPr lang="de-DE" sz="2400" dirty="0"/>
                  <a:t> Stabilität</a:t>
                </a:r>
              </a:p>
            </p:txBody>
          </p:sp>
          <p:sp>
            <p:nvSpPr>
              <p:cNvPr id="20" name="Rechteck: abgerundete Ecken 19">
                <a:extLst>
                  <a:ext uri="{FF2B5EF4-FFF2-40B4-BE49-F238E27FC236}">
                    <a16:creationId xmlns:a16="http://schemas.microsoft.com/office/drawing/2014/main" id="{C0F986E5-3AC4-449A-92E7-C16C2917DDBF}"/>
                  </a:ext>
                </a:extLst>
              </p:cNvPr>
              <p:cNvSpPr/>
              <p:nvPr/>
            </p:nvSpPr>
            <p:spPr>
              <a:xfrm>
                <a:off x="5556142" y="4235895"/>
                <a:ext cx="4792182" cy="915195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/>
                  <a:t>Overhead </a:t>
                </a:r>
                <a:r>
                  <a:rPr lang="en-US" sz="2400" dirty="0" err="1"/>
                  <a:t>durch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viele</a:t>
                </a:r>
                <a:r>
                  <a:rPr lang="en-US" sz="2400" dirty="0"/>
                  <a:t> Speicher und </a:t>
                </a:r>
                <a:r>
                  <a:rPr lang="en-US" sz="2400" dirty="0" err="1"/>
                  <a:t>Ladeoperationen</a:t>
                </a:r>
                <a:endParaRPr lang="de-DE" sz="2400" dirty="0"/>
              </a:p>
            </p:txBody>
          </p:sp>
          <p:sp>
            <p:nvSpPr>
              <p:cNvPr id="21" name="Rechteck: abgerundete Ecken 20">
                <a:extLst>
                  <a:ext uri="{FF2B5EF4-FFF2-40B4-BE49-F238E27FC236}">
                    <a16:creationId xmlns:a16="http://schemas.microsoft.com/office/drawing/2014/main" id="{7931E523-3E9E-4BF9-A1BD-4A04E009E6A1}"/>
                  </a:ext>
                </a:extLst>
              </p:cNvPr>
              <p:cNvSpPr/>
              <p:nvPr/>
            </p:nvSpPr>
            <p:spPr>
              <a:xfrm>
                <a:off x="5556142" y="5316182"/>
                <a:ext cx="4792182" cy="999259"/>
              </a:xfrm>
              <a:prstGeom prst="roundRect">
                <a:avLst/>
              </a:prstGeom>
              <a:solidFill>
                <a:schemeClr val="accent2">
                  <a:lumMod val="75000"/>
                </a:schemeClr>
              </a:solidFill>
              <a:ln w="57150"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err="1"/>
                  <a:t>Keine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Trennung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zwischen</a:t>
                </a:r>
                <a:r>
                  <a:rPr lang="en-US" sz="2400" dirty="0"/>
                  <a:t> Cache-</a:t>
                </a:r>
                <a:r>
                  <a:rPr lang="en-US" sz="2400" dirty="0" err="1"/>
                  <a:t>Logik</a:t>
                </a:r>
                <a:r>
                  <a:rPr lang="en-US" sz="2400" dirty="0"/>
                  <a:t> und Model-</a:t>
                </a:r>
                <a:r>
                  <a:rPr lang="en-US" sz="2400" dirty="0" err="1"/>
                  <a:t>Logik</a:t>
                </a:r>
                <a:endParaRPr lang="de-DE" sz="2400" dirty="0"/>
              </a:p>
            </p:txBody>
          </p:sp>
          <p:sp>
            <p:nvSpPr>
              <p:cNvPr id="22" name="Halber Rahmen 21">
                <a:extLst>
                  <a:ext uri="{FF2B5EF4-FFF2-40B4-BE49-F238E27FC236}">
                    <a16:creationId xmlns:a16="http://schemas.microsoft.com/office/drawing/2014/main" id="{7F8004DD-DCA9-44FD-B707-AF0BFAD0757A}"/>
                  </a:ext>
                </a:extLst>
              </p:cNvPr>
              <p:cNvSpPr/>
              <p:nvPr/>
            </p:nvSpPr>
            <p:spPr>
              <a:xfrm rot="18996655">
                <a:off x="5000854" y="5276720"/>
                <a:ext cx="550964" cy="591819"/>
              </a:xfrm>
              <a:prstGeom prst="halfFrame">
                <a:avLst>
                  <a:gd name="adj1" fmla="val 16001"/>
                  <a:gd name="adj2" fmla="val 15918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3629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8F94647B-6B86-41A8-885A-A4E9334AEA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703658" y="2954509"/>
            <a:ext cx="1038654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/>
              <a:t>Erstellung</a:t>
            </a:r>
            <a:r>
              <a:rPr lang="en-US" sz="3200" b="1" dirty="0"/>
              <a:t> der </a:t>
            </a:r>
            <a:r>
              <a:rPr lang="en-US" sz="3200" b="1" dirty="0" err="1"/>
              <a:t>Bausteine</a:t>
            </a:r>
            <a:r>
              <a:rPr lang="en-US" sz="3200" b="1" dirty="0"/>
              <a:t> und</a:t>
            </a:r>
          </a:p>
          <a:p>
            <a:pPr algn="ctr"/>
            <a:r>
              <a:rPr lang="en-US" sz="3200" b="1" dirty="0" err="1"/>
              <a:t>deren</a:t>
            </a:r>
            <a:r>
              <a:rPr lang="en-US" sz="3200" b="1" dirty="0"/>
              <a:t> </a:t>
            </a:r>
            <a:r>
              <a:rPr lang="de-DE" sz="3200" b="1" dirty="0"/>
              <a:t>Identifikation im Modell und </a:t>
            </a:r>
          </a:p>
          <a:p>
            <a:pPr algn="ctr"/>
            <a:r>
              <a:rPr lang="de-DE" sz="3200" b="1" dirty="0"/>
              <a:t>in der Grafischen Benutzeroberfläche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1887044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ECFA931-E775-43FA-8DF2-40BBAF82176F}"/>
              </a:ext>
            </a:extLst>
          </p:cNvPr>
          <p:cNvSpPr txBox="1"/>
          <p:nvPr/>
        </p:nvSpPr>
        <p:spPr>
          <a:xfrm>
            <a:off x="3270142" y="1276597"/>
            <a:ext cx="5269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Globales Verzeichnis</a:t>
            </a:r>
            <a:endParaRPr lang="de-DE" sz="2800" dirty="0"/>
          </a:p>
        </p:txBody>
      </p:sp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943" y="2600865"/>
            <a:ext cx="7228114" cy="272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792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12" y="1338034"/>
            <a:ext cx="10231975" cy="3862616"/>
          </a:xfrm>
          <a:prstGeom prst="rect">
            <a:avLst/>
          </a:prstGeom>
        </p:spPr>
      </p:pic>
      <p:sp>
        <p:nvSpPr>
          <p:cNvPr id="3" name="Zierrahmen 2">
            <a:extLst>
              <a:ext uri="{FF2B5EF4-FFF2-40B4-BE49-F238E27FC236}">
                <a16:creationId xmlns:a16="http://schemas.microsoft.com/office/drawing/2014/main" id="{E15F1AB1-50F2-4A9A-854D-224E6F99193A}"/>
              </a:ext>
            </a:extLst>
          </p:cNvPr>
          <p:cNvSpPr/>
          <p:nvPr/>
        </p:nvSpPr>
        <p:spPr>
          <a:xfrm>
            <a:off x="1135288" y="1432925"/>
            <a:ext cx="1573407" cy="91346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/>
              <a:t>Fassade</a:t>
            </a:r>
            <a:endParaRPr lang="de-DE" sz="32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2A3D5C6-1B80-44A2-99CD-28F2BEF6E9D2}"/>
              </a:ext>
            </a:extLst>
          </p:cNvPr>
          <p:cNvSpPr/>
          <p:nvPr/>
        </p:nvSpPr>
        <p:spPr>
          <a:xfrm>
            <a:off x="4117451" y="2514384"/>
            <a:ext cx="989387" cy="591125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12700">
                  <a:noFill/>
                </a:ln>
                <a:solidFill>
                  <a:schemeClr val="bg1"/>
                </a:solidFill>
              </a:rPr>
              <a:t>Directory</a:t>
            </a:r>
            <a:endParaRPr lang="de-DE" sz="1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8F20315-F4CF-453E-A0E3-374694D3718B}"/>
              </a:ext>
            </a:extLst>
          </p:cNvPr>
          <p:cNvSpPr/>
          <p:nvPr/>
        </p:nvSpPr>
        <p:spPr>
          <a:xfrm>
            <a:off x="8979874" y="3201622"/>
            <a:ext cx="1967047" cy="140488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12700">
                  <a:noFill/>
                </a:ln>
                <a:solidFill>
                  <a:schemeClr val="bg1"/>
                </a:solidFill>
              </a:rPr>
              <a:t>Fabrik</a:t>
            </a:r>
            <a:endParaRPr lang="de-DE" sz="1400" dirty="0">
              <a:ln w="1270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1931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6462" y="-6176882"/>
            <a:ext cx="63461195" cy="2395688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B347CDD7-04EB-4624-BEB5-EBB247504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083604B-B5C6-4E12-A9F8-B26C9ED8A0FB}"/>
              </a:ext>
            </a:extLst>
          </p:cNvPr>
          <p:cNvSpPr/>
          <p:nvPr/>
        </p:nvSpPr>
        <p:spPr>
          <a:xfrm>
            <a:off x="3617119" y="1034014"/>
            <a:ext cx="6155531" cy="378563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Directory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176C7B58-BB65-4C70-ACDA-89A570AC7F11}"/>
              </a:ext>
            </a:extLst>
          </p:cNvPr>
          <p:cNvSpPr/>
          <p:nvPr/>
        </p:nvSpPr>
        <p:spPr>
          <a:xfrm>
            <a:off x="1041679" y="885702"/>
            <a:ext cx="3606521" cy="170509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Genaue</a:t>
            </a:r>
            <a:r>
              <a:rPr lang="en-US" sz="2800" dirty="0"/>
              <a:t> </a:t>
            </a:r>
            <a:r>
              <a:rPr lang="en-US" sz="2800" dirty="0" err="1"/>
              <a:t>Identifikation</a:t>
            </a:r>
            <a:r>
              <a:rPr lang="en-US" sz="2800" dirty="0"/>
              <a:t> </a:t>
            </a:r>
            <a:r>
              <a:rPr lang="en-US" sz="2800" dirty="0" err="1"/>
              <a:t>über</a:t>
            </a:r>
            <a:r>
              <a:rPr lang="en-US" sz="2800" dirty="0"/>
              <a:t> IDs</a:t>
            </a:r>
            <a:endParaRPr lang="de-DE" sz="2800" dirty="0"/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078F220C-D004-43C7-A140-EAED10D8A8EE}"/>
              </a:ext>
            </a:extLst>
          </p:cNvPr>
          <p:cNvSpPr/>
          <p:nvPr/>
        </p:nvSpPr>
        <p:spPr>
          <a:xfrm>
            <a:off x="1041678" y="3019302"/>
            <a:ext cx="3606521" cy="170509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Zentrale</a:t>
            </a:r>
            <a:r>
              <a:rPr lang="en-US" sz="2800" dirty="0"/>
              <a:t> </a:t>
            </a:r>
            <a:r>
              <a:rPr lang="en-US" sz="2800" dirty="0" err="1"/>
              <a:t>ansprech</a:t>
            </a:r>
            <a:r>
              <a:rPr lang="en-US" sz="2800" dirty="0"/>
              <a:t> Stelle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337241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12" y="1338034"/>
            <a:ext cx="10231975" cy="3862616"/>
          </a:xfrm>
          <a:prstGeom prst="rect">
            <a:avLst/>
          </a:prstGeom>
        </p:spPr>
      </p:pic>
      <p:sp>
        <p:nvSpPr>
          <p:cNvPr id="3" name="Zierrahmen 2">
            <a:extLst>
              <a:ext uri="{FF2B5EF4-FFF2-40B4-BE49-F238E27FC236}">
                <a16:creationId xmlns:a16="http://schemas.microsoft.com/office/drawing/2014/main" id="{E15F1AB1-50F2-4A9A-854D-224E6F99193A}"/>
              </a:ext>
            </a:extLst>
          </p:cNvPr>
          <p:cNvSpPr/>
          <p:nvPr/>
        </p:nvSpPr>
        <p:spPr>
          <a:xfrm>
            <a:off x="1135288" y="1432925"/>
            <a:ext cx="1573407" cy="91346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err="1"/>
              <a:t>Fassade</a:t>
            </a:r>
            <a:endParaRPr lang="de-DE" sz="32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2A3D5C6-1B80-44A2-99CD-28F2BEF6E9D2}"/>
              </a:ext>
            </a:extLst>
          </p:cNvPr>
          <p:cNvSpPr/>
          <p:nvPr/>
        </p:nvSpPr>
        <p:spPr>
          <a:xfrm>
            <a:off x="4117451" y="2514384"/>
            <a:ext cx="989387" cy="591125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12700">
                  <a:noFill/>
                </a:ln>
                <a:solidFill>
                  <a:schemeClr val="bg1"/>
                </a:solidFill>
              </a:rPr>
              <a:t>Directory</a:t>
            </a:r>
            <a:endParaRPr lang="de-DE" sz="1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8F20315-F4CF-453E-A0E3-374694D3718B}"/>
              </a:ext>
            </a:extLst>
          </p:cNvPr>
          <p:cNvSpPr/>
          <p:nvPr/>
        </p:nvSpPr>
        <p:spPr>
          <a:xfrm>
            <a:off x="8979874" y="3201622"/>
            <a:ext cx="1967047" cy="140488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 w="12700">
                  <a:noFill/>
                </a:ln>
                <a:solidFill>
                  <a:schemeClr val="bg1"/>
                </a:solidFill>
              </a:rPr>
              <a:t>Fabrik</a:t>
            </a:r>
            <a:endParaRPr lang="de-DE" sz="1400" dirty="0">
              <a:ln w="1270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9039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FDD5CD1E-AB2C-43D7-9AF0-818FE238AA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1033272" y="3552986"/>
            <a:ext cx="101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3200" b="1" dirty="0"/>
              <a:t>Daten vom </a:t>
            </a:r>
            <a:r>
              <a:rPr lang="de-DE" sz="3200" b="1" dirty="0" err="1"/>
              <a:t>RaspberryPi</a:t>
            </a:r>
            <a:r>
              <a:rPr lang="de-DE" sz="3200" b="1" dirty="0"/>
              <a:t> zu unserer Anwendung übertragen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3323323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Karte, Text enthält.&#10;&#10;Mit hoher Zuverlässigkeit generierte Beschreibung">
            <a:extLst>
              <a:ext uri="{FF2B5EF4-FFF2-40B4-BE49-F238E27FC236}">
                <a16:creationId xmlns:a16="http://schemas.microsoft.com/office/drawing/2014/main" id="{B5888EEE-EFCD-4A61-8792-0834D56F991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88802" y="-3307963"/>
            <a:ext cx="25740062" cy="971698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B347CDD7-04EB-4624-BEB5-EBB247504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5269DEF-E53A-4BBA-8310-640B85BCD1E2}"/>
              </a:ext>
            </a:extLst>
          </p:cNvPr>
          <p:cNvSpPr/>
          <p:nvPr/>
        </p:nvSpPr>
        <p:spPr>
          <a:xfrm>
            <a:off x="6763440" y="1321931"/>
            <a:ext cx="5231915" cy="3404927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Fabrik </a:t>
            </a:r>
            <a:r>
              <a:rPr lang="en-US" sz="4400" dirty="0" err="1">
                <a:ln w="12700">
                  <a:noFill/>
                </a:ln>
                <a:solidFill>
                  <a:schemeClr val="bg1"/>
                </a:solidFill>
              </a:rPr>
              <a:t>zur</a:t>
            </a:r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 </a:t>
            </a:r>
            <a:r>
              <a:rPr lang="en-US" sz="4400" dirty="0" err="1">
                <a:ln w="12700">
                  <a:noFill/>
                </a:ln>
                <a:solidFill>
                  <a:schemeClr val="bg1"/>
                </a:solidFill>
              </a:rPr>
              <a:t>Erstellung</a:t>
            </a:r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 der </a:t>
            </a:r>
            <a:r>
              <a:rPr lang="en-US" sz="4400" dirty="0" err="1">
                <a:ln w="12700">
                  <a:noFill/>
                </a:ln>
                <a:solidFill>
                  <a:schemeClr val="bg1"/>
                </a:solidFill>
              </a:rPr>
              <a:t>Bausteine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4A86F9FE-4B70-4559-B4DE-7C7F3C379BD4}"/>
              </a:ext>
            </a:extLst>
          </p:cNvPr>
          <p:cNvSpPr/>
          <p:nvPr/>
        </p:nvSpPr>
        <p:spPr>
          <a:xfrm>
            <a:off x="2960274" y="1251896"/>
            <a:ext cx="3606521" cy="170509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Alle</a:t>
            </a:r>
            <a:r>
              <a:rPr lang="en-US" sz="2800" dirty="0"/>
              <a:t> </a:t>
            </a:r>
            <a:r>
              <a:rPr lang="en-US" sz="2800" dirty="0" err="1"/>
              <a:t>Bausteine</a:t>
            </a:r>
            <a:r>
              <a:rPr lang="en-US" sz="2800" dirty="0"/>
              <a:t> </a:t>
            </a:r>
            <a:r>
              <a:rPr lang="en-US" sz="2800" dirty="0" err="1"/>
              <a:t>werden</a:t>
            </a:r>
            <a:r>
              <a:rPr lang="en-US" sz="2800" dirty="0"/>
              <a:t> </a:t>
            </a:r>
            <a:r>
              <a:rPr lang="en-US" sz="2800" dirty="0" err="1"/>
              <a:t>gleich</a:t>
            </a:r>
            <a:r>
              <a:rPr lang="en-US" sz="2800" dirty="0"/>
              <a:t> </a:t>
            </a:r>
            <a:r>
              <a:rPr lang="en-US" sz="2800" dirty="0" err="1"/>
              <a:t>erzeugt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867327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485D2FB3-0D07-4F8E-9E0A-337F9B6A3E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1033272" y="3244881"/>
            <a:ext cx="101254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/>
              <a:t>Darstellung der im Modell erzeugten Informationen in einer Grafischen Benutzeroberfläche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9708946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C7876312-C065-47FC-AEE5-B48FFF87DE8F}"/>
              </a:ext>
            </a:extLst>
          </p:cNvPr>
          <p:cNvSpPr txBox="1"/>
          <p:nvPr/>
        </p:nvSpPr>
        <p:spPr>
          <a:xfrm>
            <a:off x="2991172" y="1276597"/>
            <a:ext cx="5439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Model-View-Controller</a:t>
            </a:r>
            <a:endParaRPr lang="de-DE" sz="2800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00AABF0-1CEF-4A1C-A925-51E56AC6BC44}"/>
              </a:ext>
            </a:extLst>
          </p:cNvPr>
          <p:cNvGrpSpPr/>
          <p:nvPr/>
        </p:nvGrpSpPr>
        <p:grpSpPr>
          <a:xfrm>
            <a:off x="890858" y="2233408"/>
            <a:ext cx="10235024" cy="3799388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62BE6CC6-17DB-4B7B-BAAE-9AD10FCA0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98431B4-7114-439E-A4FB-B415F2511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2" name="Grafik 11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70E8765C-BBDF-4E1B-A84E-9521428E0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768418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00AABF0-1CEF-4A1C-A925-51E56AC6BC44}"/>
              </a:ext>
            </a:extLst>
          </p:cNvPr>
          <p:cNvGrpSpPr/>
          <p:nvPr/>
        </p:nvGrpSpPr>
        <p:grpSpPr>
          <a:xfrm>
            <a:off x="134237" y="1051589"/>
            <a:ext cx="11923525" cy="4426184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62BE6CC6-17DB-4B7B-BAAE-9AD10FCA0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98431B4-7114-439E-A4FB-B415F2511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2" name="Grafik 11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70E8765C-BBDF-4E1B-A84E-9521428E0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08854412-D6A6-420A-BB3E-153F15DB81BB}"/>
              </a:ext>
            </a:extLst>
          </p:cNvPr>
          <p:cNvSpPr/>
          <p:nvPr/>
        </p:nvSpPr>
        <p:spPr>
          <a:xfrm>
            <a:off x="134237" y="3832174"/>
            <a:ext cx="4247982" cy="1618967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DF037F8-05B9-4650-A726-999057A4453B}"/>
              </a:ext>
            </a:extLst>
          </p:cNvPr>
          <p:cNvSpPr/>
          <p:nvPr/>
        </p:nvSpPr>
        <p:spPr>
          <a:xfrm>
            <a:off x="2750367" y="1051589"/>
            <a:ext cx="6013198" cy="189864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25E48D0-32F5-4609-B17E-CB00825228D3}"/>
              </a:ext>
            </a:extLst>
          </p:cNvPr>
          <p:cNvSpPr/>
          <p:nvPr/>
        </p:nvSpPr>
        <p:spPr>
          <a:xfrm>
            <a:off x="6087534" y="3692334"/>
            <a:ext cx="5927257" cy="189864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2E5723AF-CE56-49B0-867B-F20DCBF9CD83}"/>
              </a:ext>
            </a:extLst>
          </p:cNvPr>
          <p:cNvCxnSpPr>
            <a:cxnSpLocks/>
          </p:cNvCxnSpPr>
          <p:nvPr/>
        </p:nvCxnSpPr>
        <p:spPr>
          <a:xfrm flipH="1">
            <a:off x="1424858" y="1951109"/>
            <a:ext cx="1282538" cy="1866648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A13F064-3EE4-44D2-8E78-FFBF1FAE92CC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4461035" y="4634450"/>
            <a:ext cx="1626500" cy="23206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A66B4FEF-B3D5-47DC-9282-AA7264799FC5}"/>
              </a:ext>
            </a:extLst>
          </p:cNvPr>
          <p:cNvCxnSpPr>
            <a:cxnSpLocks/>
          </p:cNvCxnSpPr>
          <p:nvPr/>
        </p:nvCxnSpPr>
        <p:spPr>
          <a:xfrm>
            <a:off x="8785051" y="1904980"/>
            <a:ext cx="1281975" cy="1726741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582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00AABF0-1CEF-4A1C-A925-51E56AC6BC44}"/>
              </a:ext>
            </a:extLst>
          </p:cNvPr>
          <p:cNvGrpSpPr/>
          <p:nvPr/>
        </p:nvGrpSpPr>
        <p:grpSpPr>
          <a:xfrm>
            <a:off x="134237" y="1051589"/>
            <a:ext cx="11923525" cy="4426184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62BE6CC6-17DB-4B7B-BAAE-9AD10FCA0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98431B4-7114-439E-A4FB-B415F2511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2" name="Grafik 11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70E8765C-BBDF-4E1B-A84E-9521428E0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08854412-D6A6-420A-BB3E-153F15DB81BB}"/>
              </a:ext>
            </a:extLst>
          </p:cNvPr>
          <p:cNvSpPr/>
          <p:nvPr/>
        </p:nvSpPr>
        <p:spPr>
          <a:xfrm>
            <a:off x="134237" y="3832174"/>
            <a:ext cx="4247982" cy="1618967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DF037F8-05B9-4650-A726-999057A4453B}"/>
              </a:ext>
            </a:extLst>
          </p:cNvPr>
          <p:cNvSpPr/>
          <p:nvPr/>
        </p:nvSpPr>
        <p:spPr>
          <a:xfrm>
            <a:off x="2750367" y="1051589"/>
            <a:ext cx="6013198" cy="189864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25E48D0-32F5-4609-B17E-CB00825228D3}"/>
              </a:ext>
            </a:extLst>
          </p:cNvPr>
          <p:cNvSpPr/>
          <p:nvPr/>
        </p:nvSpPr>
        <p:spPr>
          <a:xfrm>
            <a:off x="6087534" y="3692334"/>
            <a:ext cx="5927257" cy="189864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2E5723AF-CE56-49B0-867B-F20DCBF9CD83}"/>
              </a:ext>
            </a:extLst>
          </p:cNvPr>
          <p:cNvCxnSpPr>
            <a:cxnSpLocks/>
          </p:cNvCxnSpPr>
          <p:nvPr/>
        </p:nvCxnSpPr>
        <p:spPr>
          <a:xfrm flipH="1">
            <a:off x="1424858" y="1951109"/>
            <a:ext cx="1282538" cy="1866648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3A13F064-3EE4-44D2-8E78-FFBF1FAE92CC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4461035" y="4634450"/>
            <a:ext cx="1626500" cy="23206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A66B4FEF-B3D5-47DC-9282-AA7264799FC5}"/>
              </a:ext>
            </a:extLst>
          </p:cNvPr>
          <p:cNvCxnSpPr>
            <a:cxnSpLocks/>
          </p:cNvCxnSpPr>
          <p:nvPr/>
        </p:nvCxnSpPr>
        <p:spPr>
          <a:xfrm>
            <a:off x="8785051" y="1904980"/>
            <a:ext cx="1281975" cy="1726741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A720F201-FB5E-40F7-8E0C-309E94A09AF0}"/>
              </a:ext>
            </a:extLst>
          </p:cNvPr>
          <p:cNvSpPr/>
          <p:nvPr/>
        </p:nvSpPr>
        <p:spPr>
          <a:xfrm>
            <a:off x="2961044" y="2489621"/>
            <a:ext cx="5010758" cy="211164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Trennung</a:t>
            </a:r>
            <a:r>
              <a:rPr lang="en-US" sz="2800" dirty="0"/>
              <a:t> der </a:t>
            </a:r>
            <a:r>
              <a:rPr lang="en-US" sz="2800" dirty="0" err="1"/>
              <a:t>Aufgaben</a:t>
            </a:r>
            <a:r>
              <a:rPr lang="en-US" sz="2800" dirty="0"/>
              <a:t> in Submodule, die </a:t>
            </a:r>
            <a:r>
              <a:rPr lang="en-US" sz="2800" dirty="0" err="1"/>
              <a:t>unabhängig</a:t>
            </a:r>
            <a:r>
              <a:rPr lang="en-US" sz="2800" dirty="0"/>
              <a:t> </a:t>
            </a:r>
            <a:r>
              <a:rPr lang="en-US" sz="2800" dirty="0" err="1"/>
              <a:t>arbeiten</a:t>
            </a:r>
            <a:r>
              <a:rPr lang="en-US" sz="2800" dirty="0"/>
              <a:t> </a:t>
            </a:r>
            <a:r>
              <a:rPr lang="en-US" sz="2800" dirty="0" err="1"/>
              <a:t>können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737226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00AABF0-1CEF-4A1C-A925-51E56AC6BC44}"/>
              </a:ext>
            </a:extLst>
          </p:cNvPr>
          <p:cNvGrpSpPr/>
          <p:nvPr/>
        </p:nvGrpSpPr>
        <p:grpSpPr>
          <a:xfrm>
            <a:off x="134237" y="1051589"/>
            <a:ext cx="11923525" cy="4426184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62BE6CC6-17DB-4B7B-BAAE-9AD10FCA0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98431B4-7114-439E-A4FB-B415F2511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2" name="Grafik 11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70E8765C-BBDF-4E1B-A84E-9521428E0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  <p:sp>
        <p:nvSpPr>
          <p:cNvPr id="21" name="Rechteck 20">
            <a:extLst>
              <a:ext uri="{FF2B5EF4-FFF2-40B4-BE49-F238E27FC236}">
                <a16:creationId xmlns:a16="http://schemas.microsoft.com/office/drawing/2014/main" id="{237639EC-9787-4DA6-9128-32FF01B76F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Sechseck 23">
            <a:extLst>
              <a:ext uri="{FF2B5EF4-FFF2-40B4-BE49-F238E27FC236}">
                <a16:creationId xmlns:a16="http://schemas.microsoft.com/office/drawing/2014/main" id="{8C786807-E3D8-402E-A02C-C7B85706A033}"/>
              </a:ext>
            </a:extLst>
          </p:cNvPr>
          <p:cNvSpPr/>
          <p:nvPr/>
        </p:nvSpPr>
        <p:spPr>
          <a:xfrm>
            <a:off x="6347017" y="4484548"/>
            <a:ext cx="5494232" cy="1195203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Unabhängige</a:t>
            </a:r>
            <a:r>
              <a:rPr lang="en-US" sz="2800" dirty="0"/>
              <a:t> </a:t>
            </a:r>
            <a:r>
              <a:rPr lang="en-US" sz="2800" dirty="0" err="1"/>
              <a:t>Entwicklung</a:t>
            </a:r>
            <a:endParaRPr lang="de-DE" sz="2800" dirty="0"/>
          </a:p>
        </p:txBody>
      </p:sp>
      <p:sp>
        <p:nvSpPr>
          <p:cNvPr id="25" name="Sechseck 24">
            <a:extLst>
              <a:ext uri="{FF2B5EF4-FFF2-40B4-BE49-F238E27FC236}">
                <a16:creationId xmlns:a16="http://schemas.microsoft.com/office/drawing/2014/main" id="{B36CDD6A-0891-4885-91E5-D4AD4434BAE3}"/>
              </a:ext>
            </a:extLst>
          </p:cNvPr>
          <p:cNvSpPr/>
          <p:nvPr/>
        </p:nvSpPr>
        <p:spPr>
          <a:xfrm>
            <a:off x="134237" y="4417855"/>
            <a:ext cx="5494232" cy="1388555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Bessere</a:t>
            </a:r>
            <a:r>
              <a:rPr lang="en-US" sz="2800" dirty="0"/>
              <a:t> </a:t>
            </a:r>
            <a:r>
              <a:rPr lang="en-US" sz="2800" dirty="0" err="1"/>
              <a:t>Erweiterbarkeit</a:t>
            </a:r>
            <a:endParaRPr lang="de-DE" sz="2800" dirty="0"/>
          </a:p>
        </p:txBody>
      </p:sp>
      <p:sp>
        <p:nvSpPr>
          <p:cNvPr id="26" name="Sechseck 25">
            <a:extLst>
              <a:ext uri="{FF2B5EF4-FFF2-40B4-BE49-F238E27FC236}">
                <a16:creationId xmlns:a16="http://schemas.microsoft.com/office/drawing/2014/main" id="{10387EC7-D263-405A-A6F3-C5FA679A4B8E}"/>
              </a:ext>
            </a:extLst>
          </p:cNvPr>
          <p:cNvSpPr/>
          <p:nvPr/>
        </p:nvSpPr>
        <p:spPr>
          <a:xfrm>
            <a:off x="3123090" y="508221"/>
            <a:ext cx="5010758" cy="1185008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Bessere</a:t>
            </a:r>
            <a:r>
              <a:rPr lang="en-US" sz="2800" dirty="0"/>
              <a:t> </a:t>
            </a:r>
            <a:r>
              <a:rPr lang="en-US" sz="2800" dirty="0" err="1"/>
              <a:t>Testbarkeit</a:t>
            </a:r>
            <a:endParaRPr lang="de-DE" sz="2800" dirty="0"/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DB6D9CF6-2D45-4A96-8DF2-48608E5A80F0}"/>
              </a:ext>
            </a:extLst>
          </p:cNvPr>
          <p:cNvSpPr/>
          <p:nvPr/>
        </p:nvSpPr>
        <p:spPr>
          <a:xfrm>
            <a:off x="3123090" y="2048497"/>
            <a:ext cx="5010758" cy="211164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Trennung</a:t>
            </a:r>
            <a:r>
              <a:rPr lang="en-US" sz="2800" dirty="0"/>
              <a:t> der </a:t>
            </a:r>
            <a:r>
              <a:rPr lang="en-US" sz="2800" dirty="0" err="1"/>
              <a:t>Aufgaben</a:t>
            </a:r>
            <a:r>
              <a:rPr lang="en-US" sz="2800" dirty="0"/>
              <a:t> in Submodule, die </a:t>
            </a:r>
            <a:r>
              <a:rPr lang="en-US" sz="2800" dirty="0" err="1"/>
              <a:t>unabhängig</a:t>
            </a:r>
            <a:r>
              <a:rPr lang="en-US" sz="2800" dirty="0"/>
              <a:t> </a:t>
            </a:r>
            <a:r>
              <a:rPr lang="en-US" sz="2800" dirty="0" err="1"/>
              <a:t>arbeiten</a:t>
            </a:r>
            <a:r>
              <a:rPr lang="en-US" sz="2800" dirty="0"/>
              <a:t> </a:t>
            </a:r>
            <a:r>
              <a:rPr lang="en-US" sz="2800" dirty="0" err="1"/>
              <a:t>können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494886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E4459E6-FF53-4466-B956-37CFC9C8E0C2}"/>
              </a:ext>
            </a:extLst>
          </p:cNvPr>
          <p:cNvSpPr txBox="1"/>
          <p:nvPr/>
        </p:nvSpPr>
        <p:spPr>
          <a:xfrm>
            <a:off x="139700" y="1276597"/>
            <a:ext cx="12052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Modell = View = Controller</a:t>
            </a:r>
            <a:endParaRPr lang="de-DE" sz="2800" dirty="0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94962E0-5BA6-4050-95CB-4CF05AD32D0B}"/>
              </a:ext>
            </a:extLst>
          </p:cNvPr>
          <p:cNvGrpSpPr/>
          <p:nvPr/>
        </p:nvGrpSpPr>
        <p:grpSpPr>
          <a:xfrm>
            <a:off x="852758" y="2169908"/>
            <a:ext cx="10235024" cy="3799388"/>
            <a:chOff x="890858" y="2233408"/>
            <a:chExt cx="10235024" cy="3799388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B21D9D24-26D8-484F-92CE-7EC23FA7D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0858" y="4607856"/>
              <a:ext cx="3714076" cy="1402080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BCDFD0C5-8AAA-4477-A065-2FD2E03CC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36516" y="2233408"/>
              <a:ext cx="5161664" cy="1755865"/>
            </a:xfrm>
            <a:prstGeom prst="rect">
              <a:avLst/>
            </a:prstGeom>
          </p:spPr>
        </p:pic>
        <p:pic>
          <p:nvPicPr>
            <p:cNvPr id="10" name="Grafik 9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E59CCB1-DB30-4B4E-B091-FC5BB28F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7989" y="4568260"/>
              <a:ext cx="5087893" cy="14645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0814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94962E0-5BA6-4050-95CB-4CF05AD32D0B}"/>
              </a:ext>
            </a:extLst>
          </p:cNvPr>
          <p:cNvGrpSpPr/>
          <p:nvPr/>
        </p:nvGrpSpPr>
        <p:grpSpPr>
          <a:xfrm>
            <a:off x="208389" y="1308541"/>
            <a:ext cx="11775221" cy="4240918"/>
            <a:chOff x="3718368" y="2918780"/>
            <a:chExt cx="5858172" cy="2109856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B21D9D24-26D8-484F-92CE-7EC23FA7D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69932" y="3626103"/>
              <a:ext cx="3714076" cy="1402080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BCDFD0C5-8AAA-4477-A065-2FD2E03CC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368" y="2918780"/>
              <a:ext cx="5161664" cy="1755865"/>
            </a:xfrm>
            <a:prstGeom prst="rect">
              <a:avLst/>
            </a:prstGeom>
          </p:spPr>
        </p:pic>
        <p:pic>
          <p:nvPicPr>
            <p:cNvPr id="10" name="Grafik 9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E59CCB1-DB30-4B4E-B091-FC5BB28F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8647" y="3564100"/>
              <a:ext cx="5087893" cy="14645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115518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94962E0-5BA6-4050-95CB-4CF05AD32D0B}"/>
              </a:ext>
            </a:extLst>
          </p:cNvPr>
          <p:cNvGrpSpPr/>
          <p:nvPr/>
        </p:nvGrpSpPr>
        <p:grpSpPr>
          <a:xfrm>
            <a:off x="299346" y="1424163"/>
            <a:ext cx="11321154" cy="4009673"/>
            <a:chOff x="2779936" y="2918780"/>
            <a:chExt cx="7025146" cy="2488133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B21D9D24-26D8-484F-92CE-7EC23FA7D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9936" y="3820160"/>
              <a:ext cx="3714076" cy="1402080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BCDFD0C5-8AAA-4477-A065-2FD2E03CC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368" y="2918780"/>
              <a:ext cx="5161664" cy="1755865"/>
            </a:xfrm>
            <a:prstGeom prst="rect">
              <a:avLst/>
            </a:prstGeom>
          </p:spPr>
        </p:pic>
        <p:pic>
          <p:nvPicPr>
            <p:cNvPr id="10" name="Grafik 9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E59CCB1-DB30-4B4E-B091-FC5BB28F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7189" y="3942377"/>
              <a:ext cx="5087893" cy="1464536"/>
            </a:xfrm>
            <a:prstGeom prst="rect">
              <a:avLst/>
            </a:prstGeom>
          </p:spPr>
        </p:pic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DBAEC911-08FB-40D6-B4F1-8EC6A52B2C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83E78D2-A061-447B-B41D-631A3045CD3B}"/>
              </a:ext>
            </a:extLst>
          </p:cNvPr>
          <p:cNvSpPr/>
          <p:nvPr/>
        </p:nvSpPr>
        <p:spPr>
          <a:xfrm>
            <a:off x="662344" y="573657"/>
            <a:ext cx="4115231" cy="131998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Direkte</a:t>
            </a:r>
            <a:r>
              <a:rPr lang="en-US" sz="2800" dirty="0"/>
              <a:t> </a:t>
            </a:r>
            <a:r>
              <a:rPr lang="en-US" sz="2800" dirty="0" err="1"/>
              <a:t>Kommunikation</a:t>
            </a:r>
            <a:r>
              <a:rPr lang="en-US" sz="2800" dirty="0"/>
              <a:t> </a:t>
            </a:r>
            <a:r>
              <a:rPr lang="en-US" sz="2800" dirty="0" err="1"/>
              <a:t>zwischen</a:t>
            </a:r>
            <a:r>
              <a:rPr lang="en-US" sz="2800" dirty="0"/>
              <a:t> Klassen </a:t>
            </a:r>
            <a:r>
              <a:rPr lang="en-US" sz="2800" dirty="0" err="1"/>
              <a:t>einfach</a:t>
            </a:r>
            <a:endParaRPr lang="de-DE" sz="2800" dirty="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C3F0678F-DBDC-4278-9A3A-91FDE112BCC3}"/>
              </a:ext>
            </a:extLst>
          </p:cNvPr>
          <p:cNvSpPr/>
          <p:nvPr/>
        </p:nvSpPr>
        <p:spPr>
          <a:xfrm>
            <a:off x="5926878" y="586600"/>
            <a:ext cx="5261346" cy="1136771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Logische</a:t>
            </a:r>
            <a:r>
              <a:rPr lang="en-US" sz="2800" dirty="0"/>
              <a:t> </a:t>
            </a:r>
            <a:r>
              <a:rPr lang="en-US" sz="2800" dirty="0" err="1"/>
              <a:t>Seperation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  <p:sp>
        <p:nvSpPr>
          <p:cNvPr id="13" name="Sechseck 12">
            <a:extLst>
              <a:ext uri="{FF2B5EF4-FFF2-40B4-BE49-F238E27FC236}">
                <a16:creationId xmlns:a16="http://schemas.microsoft.com/office/drawing/2014/main" id="{A1E12A69-A6A4-4595-86EF-43F9264934EC}"/>
              </a:ext>
            </a:extLst>
          </p:cNvPr>
          <p:cNvSpPr/>
          <p:nvPr/>
        </p:nvSpPr>
        <p:spPr>
          <a:xfrm>
            <a:off x="5926878" y="1643773"/>
            <a:ext cx="3382653" cy="807728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Uptdaten</a:t>
            </a:r>
            <a:r>
              <a:rPr lang="en-US" sz="2800" dirty="0"/>
              <a:t> </a:t>
            </a:r>
            <a:r>
              <a:rPr lang="en-US" sz="2800" dirty="0" err="1"/>
              <a:t>entfällt</a:t>
            </a:r>
            <a:endParaRPr lang="de-DE" sz="2800" dirty="0"/>
          </a:p>
        </p:txBody>
      </p:sp>
      <p:sp>
        <p:nvSpPr>
          <p:cNvPr id="14" name="Sechseck 13">
            <a:extLst>
              <a:ext uri="{FF2B5EF4-FFF2-40B4-BE49-F238E27FC236}">
                <a16:creationId xmlns:a16="http://schemas.microsoft.com/office/drawing/2014/main" id="{DC003192-3BB6-4B6F-814B-21B680BFF67D}"/>
              </a:ext>
            </a:extLst>
          </p:cNvPr>
          <p:cNvSpPr/>
          <p:nvPr/>
        </p:nvSpPr>
        <p:spPr>
          <a:xfrm>
            <a:off x="591027" y="1810664"/>
            <a:ext cx="4006373" cy="1535572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weitere</a:t>
            </a:r>
            <a:r>
              <a:rPr lang="en-US" sz="2800" dirty="0"/>
              <a:t> </a:t>
            </a:r>
            <a:r>
              <a:rPr lang="en-US" sz="2800" dirty="0" err="1"/>
              <a:t>Abstrakionsschicht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708673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94962E0-5BA6-4050-95CB-4CF05AD32D0B}"/>
              </a:ext>
            </a:extLst>
          </p:cNvPr>
          <p:cNvGrpSpPr/>
          <p:nvPr/>
        </p:nvGrpSpPr>
        <p:grpSpPr>
          <a:xfrm>
            <a:off x="299346" y="1424163"/>
            <a:ext cx="11321154" cy="4009673"/>
            <a:chOff x="2779936" y="2918780"/>
            <a:chExt cx="7025146" cy="2488133"/>
          </a:xfrm>
        </p:grpSpPr>
        <p:pic>
          <p:nvPicPr>
            <p:cNvPr id="8" name="Grafik 7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B21D9D24-26D8-484F-92CE-7EC23FA7DB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79936" y="3820160"/>
              <a:ext cx="3714076" cy="1402080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BCDFD0C5-8AAA-4477-A065-2FD2E03CC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368" y="2918780"/>
              <a:ext cx="5161664" cy="1755865"/>
            </a:xfrm>
            <a:prstGeom prst="rect">
              <a:avLst/>
            </a:prstGeom>
          </p:spPr>
        </p:pic>
        <p:pic>
          <p:nvPicPr>
            <p:cNvPr id="10" name="Grafik 9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E59CCB1-DB30-4B4E-B091-FC5BB28F2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17189" y="3942377"/>
              <a:ext cx="5087893" cy="1464536"/>
            </a:xfrm>
            <a:prstGeom prst="rect">
              <a:avLst/>
            </a:prstGeom>
          </p:spPr>
        </p:pic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DBAEC911-08FB-40D6-B4F1-8EC6A52B2CA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Sechseck 12">
            <a:extLst>
              <a:ext uri="{FF2B5EF4-FFF2-40B4-BE49-F238E27FC236}">
                <a16:creationId xmlns:a16="http://schemas.microsoft.com/office/drawing/2014/main" id="{A1E12A69-A6A4-4595-86EF-43F9264934EC}"/>
              </a:ext>
            </a:extLst>
          </p:cNvPr>
          <p:cNvSpPr/>
          <p:nvPr/>
        </p:nvSpPr>
        <p:spPr>
          <a:xfrm>
            <a:off x="5926878" y="1643773"/>
            <a:ext cx="3382653" cy="807728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Uptdaten</a:t>
            </a:r>
            <a:r>
              <a:rPr lang="en-US" sz="2800" dirty="0"/>
              <a:t> </a:t>
            </a:r>
            <a:r>
              <a:rPr lang="en-US" sz="2800" dirty="0" err="1"/>
              <a:t>entfällt</a:t>
            </a:r>
            <a:endParaRPr lang="de-DE" sz="2800" dirty="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583E78D2-A061-447B-B41D-631A3045CD3B}"/>
              </a:ext>
            </a:extLst>
          </p:cNvPr>
          <p:cNvSpPr/>
          <p:nvPr/>
        </p:nvSpPr>
        <p:spPr>
          <a:xfrm>
            <a:off x="662344" y="573657"/>
            <a:ext cx="4115231" cy="131998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Direkte</a:t>
            </a:r>
            <a:r>
              <a:rPr lang="en-US" sz="2800" dirty="0"/>
              <a:t> </a:t>
            </a:r>
            <a:r>
              <a:rPr lang="en-US" sz="2800" dirty="0" err="1"/>
              <a:t>Kommunikation</a:t>
            </a:r>
            <a:r>
              <a:rPr lang="en-US" sz="2800" dirty="0"/>
              <a:t> </a:t>
            </a:r>
            <a:r>
              <a:rPr lang="en-US" sz="2800" dirty="0" err="1"/>
              <a:t>zwischen</a:t>
            </a:r>
            <a:r>
              <a:rPr lang="en-US" sz="2800" dirty="0"/>
              <a:t> Klassen </a:t>
            </a:r>
            <a:r>
              <a:rPr lang="en-US" sz="2800" dirty="0" err="1"/>
              <a:t>einfach</a:t>
            </a:r>
            <a:endParaRPr lang="de-DE" sz="2800" dirty="0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C3F0678F-DBDC-4278-9A3A-91FDE112BCC3}"/>
              </a:ext>
            </a:extLst>
          </p:cNvPr>
          <p:cNvSpPr/>
          <p:nvPr/>
        </p:nvSpPr>
        <p:spPr>
          <a:xfrm>
            <a:off x="5926878" y="586600"/>
            <a:ext cx="5261346" cy="1136771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Logische</a:t>
            </a:r>
            <a:r>
              <a:rPr lang="en-US" sz="2800" dirty="0"/>
              <a:t> </a:t>
            </a:r>
            <a:r>
              <a:rPr lang="en-US" sz="2800" dirty="0" err="1"/>
              <a:t>Seperation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  <p:sp>
        <p:nvSpPr>
          <p:cNvPr id="14" name="Sechseck 13">
            <a:extLst>
              <a:ext uri="{FF2B5EF4-FFF2-40B4-BE49-F238E27FC236}">
                <a16:creationId xmlns:a16="http://schemas.microsoft.com/office/drawing/2014/main" id="{DC003192-3BB6-4B6F-814B-21B680BFF67D}"/>
              </a:ext>
            </a:extLst>
          </p:cNvPr>
          <p:cNvSpPr/>
          <p:nvPr/>
        </p:nvSpPr>
        <p:spPr>
          <a:xfrm>
            <a:off x="591027" y="1810664"/>
            <a:ext cx="4006373" cy="1535572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weitere</a:t>
            </a:r>
            <a:r>
              <a:rPr lang="en-US" sz="2800" dirty="0"/>
              <a:t> </a:t>
            </a:r>
            <a:r>
              <a:rPr lang="en-US" sz="2800" dirty="0" err="1"/>
              <a:t>Abstrakionsschicht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A6EBD15-62C9-4705-A4E4-3AC6B2019D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23DF43-AB38-4F36-8C20-94E541A52A8E}"/>
              </a:ext>
            </a:extLst>
          </p:cNvPr>
          <p:cNvSpPr/>
          <p:nvPr/>
        </p:nvSpPr>
        <p:spPr>
          <a:xfrm>
            <a:off x="1911517" y="1670783"/>
            <a:ext cx="5037871" cy="128895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Bildung</a:t>
            </a:r>
            <a:r>
              <a:rPr lang="en-US" sz="2800" dirty="0"/>
              <a:t> </a:t>
            </a:r>
            <a:r>
              <a:rPr lang="en-US" sz="2800" dirty="0" err="1"/>
              <a:t>eines</a:t>
            </a:r>
            <a:r>
              <a:rPr lang="en-US" sz="2800" dirty="0"/>
              <a:t> “Mega-</a:t>
            </a:r>
            <a:r>
              <a:rPr lang="en-US" sz="2800" dirty="0" err="1"/>
              <a:t>Moduls</a:t>
            </a:r>
            <a:r>
              <a:rPr lang="en-US" sz="2800" dirty="0"/>
              <a:t>”</a:t>
            </a:r>
            <a:endParaRPr lang="de-DE" sz="2800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146D388-1C57-487D-BB6B-5AB30AE67970}"/>
              </a:ext>
            </a:extLst>
          </p:cNvPr>
          <p:cNvSpPr txBox="1"/>
          <p:nvPr/>
        </p:nvSpPr>
        <p:spPr>
          <a:xfrm>
            <a:off x="821845" y="441054"/>
            <a:ext cx="25994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ln w="25400">
                  <a:solidFill>
                    <a:schemeClr val="tx1"/>
                  </a:solidFill>
                </a:ln>
                <a:solidFill>
                  <a:srgbClr val="FF0000"/>
                </a:solidFill>
              </a:rPr>
              <a:t>Aber</a:t>
            </a:r>
            <a:endParaRPr lang="de-DE" sz="6600" b="1" dirty="0">
              <a:ln w="25400">
                <a:solidFill>
                  <a:schemeClr val="tx1"/>
                </a:solidFill>
              </a:ln>
              <a:solidFill>
                <a:srgbClr val="FF0000"/>
              </a:solidFill>
            </a:endParaRPr>
          </a:p>
        </p:txBody>
      </p:sp>
      <p:sp>
        <p:nvSpPr>
          <p:cNvPr id="20" name="Sechseck 19">
            <a:extLst>
              <a:ext uri="{FF2B5EF4-FFF2-40B4-BE49-F238E27FC236}">
                <a16:creationId xmlns:a16="http://schemas.microsoft.com/office/drawing/2014/main" id="{A436C571-107B-4A98-8054-19871DCBBA33}"/>
              </a:ext>
            </a:extLst>
          </p:cNvPr>
          <p:cNvSpPr/>
          <p:nvPr/>
        </p:nvSpPr>
        <p:spPr>
          <a:xfrm>
            <a:off x="692808" y="3696746"/>
            <a:ext cx="4657989" cy="1168072"/>
          </a:xfrm>
          <a:prstGeom prst="hexagon">
            <a:avLst/>
          </a:prstGeom>
          <a:solidFill>
            <a:srgbClr val="C00000"/>
          </a:solidFill>
          <a:ln w="57150">
            <a:solidFill>
              <a:srgbClr val="64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Schlechte</a:t>
            </a:r>
            <a:r>
              <a:rPr lang="en-US" sz="2800" dirty="0"/>
              <a:t> </a:t>
            </a:r>
            <a:r>
              <a:rPr lang="en-US" sz="2800" dirty="0" err="1"/>
              <a:t>Erweiterbarkeit</a:t>
            </a:r>
            <a:endParaRPr lang="de-DE" sz="2800" dirty="0"/>
          </a:p>
        </p:txBody>
      </p:sp>
      <p:sp>
        <p:nvSpPr>
          <p:cNvPr id="21" name="Sechseck 20">
            <a:extLst>
              <a:ext uri="{FF2B5EF4-FFF2-40B4-BE49-F238E27FC236}">
                <a16:creationId xmlns:a16="http://schemas.microsoft.com/office/drawing/2014/main" id="{6AC17EE8-6CA0-4651-AD7D-9DE8B95834BF}"/>
              </a:ext>
            </a:extLst>
          </p:cNvPr>
          <p:cNvSpPr/>
          <p:nvPr/>
        </p:nvSpPr>
        <p:spPr>
          <a:xfrm>
            <a:off x="5716239" y="3205489"/>
            <a:ext cx="5123462" cy="1192196"/>
          </a:xfrm>
          <a:prstGeom prst="hexagon">
            <a:avLst/>
          </a:prstGeom>
          <a:solidFill>
            <a:srgbClr val="C00000"/>
          </a:solidFill>
          <a:ln w="57150">
            <a:solidFill>
              <a:srgbClr val="64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Entweder</a:t>
            </a:r>
            <a:r>
              <a:rPr lang="en-US" sz="2800" dirty="0"/>
              <a:t> </a:t>
            </a:r>
            <a:r>
              <a:rPr lang="en-US" sz="2800" dirty="0" err="1"/>
              <a:t>alles</a:t>
            </a:r>
            <a:r>
              <a:rPr lang="en-US" sz="2800" dirty="0"/>
              <a:t> </a:t>
            </a:r>
            <a:r>
              <a:rPr lang="en-US" sz="2800" dirty="0" err="1"/>
              <a:t>funktioniert</a:t>
            </a:r>
            <a:r>
              <a:rPr lang="en-US" sz="2800" dirty="0"/>
              <a:t>, </a:t>
            </a:r>
            <a:r>
              <a:rPr lang="en-US" sz="2800" dirty="0" err="1"/>
              <a:t>oder</a:t>
            </a:r>
            <a:r>
              <a:rPr lang="en-US" sz="2800" dirty="0"/>
              <a:t> </a:t>
            </a:r>
            <a:r>
              <a:rPr lang="en-US" sz="2800" dirty="0" err="1"/>
              <a:t>nichts</a:t>
            </a:r>
            <a:endParaRPr lang="de-DE" sz="2800" dirty="0"/>
          </a:p>
        </p:txBody>
      </p:sp>
      <p:sp>
        <p:nvSpPr>
          <p:cNvPr id="22" name="Sechseck 21">
            <a:extLst>
              <a:ext uri="{FF2B5EF4-FFF2-40B4-BE49-F238E27FC236}">
                <a16:creationId xmlns:a16="http://schemas.microsoft.com/office/drawing/2014/main" id="{E11ADE6C-B5E5-4D34-B0BF-FF49E1D0F789}"/>
              </a:ext>
            </a:extLst>
          </p:cNvPr>
          <p:cNvSpPr/>
          <p:nvPr/>
        </p:nvSpPr>
        <p:spPr>
          <a:xfrm>
            <a:off x="6038861" y="5097419"/>
            <a:ext cx="5123462" cy="1192196"/>
          </a:xfrm>
          <a:prstGeom prst="hexagon">
            <a:avLst/>
          </a:prstGeom>
          <a:solidFill>
            <a:srgbClr val="C00000"/>
          </a:solidFill>
          <a:ln w="57150">
            <a:solidFill>
              <a:srgbClr val="64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Schwierige</a:t>
            </a:r>
            <a:r>
              <a:rPr lang="en-US" sz="2800" dirty="0"/>
              <a:t> </a:t>
            </a:r>
            <a:r>
              <a:rPr lang="en-US" sz="2800" dirty="0" err="1"/>
              <a:t>Fehlersuche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155048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04C7646-5FCE-44DD-86B9-A6EAD5D74CDB}"/>
              </a:ext>
            </a:extLst>
          </p:cNvPr>
          <p:cNvSpPr txBox="1"/>
          <p:nvPr/>
        </p:nvSpPr>
        <p:spPr>
          <a:xfrm>
            <a:off x="4524575" y="1276597"/>
            <a:ext cx="2806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Abstrakte Fabrik</a:t>
            </a:r>
            <a:endParaRPr lang="de-DE" sz="2800" dirty="0"/>
          </a:p>
        </p:txBody>
      </p:sp>
      <p:pic>
        <p:nvPicPr>
          <p:cNvPr id="8" name="Grafik 7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9447C040-0913-43C0-B4AA-C19F029D6F1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133" y="2814790"/>
            <a:ext cx="11721734" cy="224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5001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1D2513AE-3B64-40F6-83D9-A2443E7FD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742989" y="3429000"/>
            <a:ext cx="101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/>
              <a:t>Kommunikation der Module untereinander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6231922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090C0D5-04E7-4996-9182-E46600BF07A4}"/>
              </a:ext>
            </a:extLst>
          </p:cNvPr>
          <p:cNvSpPr txBox="1"/>
          <p:nvPr/>
        </p:nvSpPr>
        <p:spPr>
          <a:xfrm>
            <a:off x="4524575" y="1276597"/>
            <a:ext cx="2806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Fassaden</a:t>
            </a:r>
            <a:endParaRPr lang="de-DE" sz="2800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01CF501-49CB-4322-9293-78342B1065D6}"/>
              </a:ext>
            </a:extLst>
          </p:cNvPr>
          <p:cNvGrpSpPr/>
          <p:nvPr/>
        </p:nvGrpSpPr>
        <p:grpSpPr>
          <a:xfrm>
            <a:off x="207415" y="2385886"/>
            <a:ext cx="11456090" cy="4190038"/>
            <a:chOff x="207415" y="2385886"/>
            <a:chExt cx="11456090" cy="4190038"/>
          </a:xfrm>
        </p:grpSpPr>
        <p:pic>
          <p:nvPicPr>
            <p:cNvPr id="6" name="Grafik 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501951D1-E13A-4170-8A60-73A163392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9BD6BE11-B99C-4D34-9AE6-84D12AFDA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5DBBE04-C55A-4F3D-BD18-06481D7A5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2" name="Grafik 11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1BE0CEF4-BD27-432E-A714-C2B7A05FE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26794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01CF501-49CB-4322-9293-78342B1065D6}"/>
              </a:ext>
            </a:extLst>
          </p:cNvPr>
          <p:cNvGrpSpPr/>
          <p:nvPr/>
        </p:nvGrpSpPr>
        <p:grpSpPr>
          <a:xfrm>
            <a:off x="-1810073" y="779714"/>
            <a:ext cx="14486961" cy="5298572"/>
            <a:chOff x="207415" y="2385886"/>
            <a:chExt cx="11456090" cy="4190038"/>
          </a:xfrm>
        </p:grpSpPr>
        <p:pic>
          <p:nvPicPr>
            <p:cNvPr id="6" name="Grafik 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501951D1-E13A-4170-8A60-73A163392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9BD6BE11-B99C-4D34-9AE6-84D12AFDA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5DBBE04-C55A-4F3D-BD18-06481D7A5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2" name="Grafik 11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1BE0CEF4-BD27-432E-A714-C2B7A05FE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74286106-6C50-4B9C-8698-5AB2A08262A8}"/>
              </a:ext>
            </a:extLst>
          </p:cNvPr>
          <p:cNvSpPr/>
          <p:nvPr/>
        </p:nvSpPr>
        <p:spPr>
          <a:xfrm>
            <a:off x="-1810074" y="1237381"/>
            <a:ext cx="6901195" cy="1320803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Backend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C92CA79-176D-43D1-A96A-161A52DE92F6}"/>
              </a:ext>
            </a:extLst>
          </p:cNvPr>
          <p:cNvSpPr/>
          <p:nvPr/>
        </p:nvSpPr>
        <p:spPr>
          <a:xfrm>
            <a:off x="5636419" y="779714"/>
            <a:ext cx="7040467" cy="239498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FCC4BEC-C797-48FF-B88A-CDE0BBA7C7E7}"/>
              </a:ext>
            </a:extLst>
          </p:cNvPr>
          <p:cNvSpPr/>
          <p:nvPr/>
        </p:nvSpPr>
        <p:spPr>
          <a:xfrm>
            <a:off x="5151533" y="4159004"/>
            <a:ext cx="7040467" cy="239498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A09EB60-69D7-4E8E-B591-06AD534C492A}"/>
              </a:ext>
            </a:extLst>
          </p:cNvPr>
          <p:cNvSpPr/>
          <p:nvPr/>
        </p:nvSpPr>
        <p:spPr>
          <a:xfrm>
            <a:off x="-944466" y="4104614"/>
            <a:ext cx="5477800" cy="1919278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75265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01CF501-49CB-4322-9293-78342B1065D6}"/>
              </a:ext>
            </a:extLst>
          </p:cNvPr>
          <p:cNvGrpSpPr/>
          <p:nvPr/>
        </p:nvGrpSpPr>
        <p:grpSpPr>
          <a:xfrm>
            <a:off x="-6498187" y="-1237772"/>
            <a:ext cx="22749956" cy="8320743"/>
            <a:chOff x="207415" y="2385886"/>
            <a:chExt cx="11456090" cy="4190038"/>
          </a:xfrm>
        </p:grpSpPr>
        <p:pic>
          <p:nvPicPr>
            <p:cNvPr id="6" name="Grafik 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501951D1-E13A-4170-8A60-73A163392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9BD6BE11-B99C-4D34-9AE6-84D12AFDA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5DBBE04-C55A-4F3D-BD18-06481D7A5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2" name="Grafik 11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1BE0CEF4-BD27-432E-A714-C2B7A05FE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74286106-6C50-4B9C-8698-5AB2A08262A8}"/>
              </a:ext>
            </a:extLst>
          </p:cNvPr>
          <p:cNvSpPr/>
          <p:nvPr/>
        </p:nvSpPr>
        <p:spPr>
          <a:xfrm>
            <a:off x="-6498188" y="-519063"/>
            <a:ext cx="10837463" cy="3308078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Backend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C92CA79-176D-43D1-A96A-161A52DE92F6}"/>
              </a:ext>
            </a:extLst>
          </p:cNvPr>
          <p:cNvSpPr/>
          <p:nvPr/>
        </p:nvSpPr>
        <p:spPr>
          <a:xfrm>
            <a:off x="4555732" y="-653791"/>
            <a:ext cx="11056171" cy="376102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FCC4BEC-C797-48FF-B88A-CDE0BBA7C7E7}"/>
              </a:ext>
            </a:extLst>
          </p:cNvPr>
          <p:cNvSpPr/>
          <p:nvPr/>
        </p:nvSpPr>
        <p:spPr>
          <a:xfrm>
            <a:off x="4492318" y="3429000"/>
            <a:ext cx="10499116" cy="3924300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A09EB60-69D7-4E8E-B591-06AD534C492A}"/>
              </a:ext>
            </a:extLst>
          </p:cNvPr>
          <p:cNvSpPr/>
          <p:nvPr/>
        </p:nvSpPr>
        <p:spPr>
          <a:xfrm>
            <a:off x="-4520646" y="3428999"/>
            <a:ext cx="8396743" cy="365396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" name="Zierrahmen 1">
            <a:extLst>
              <a:ext uri="{FF2B5EF4-FFF2-40B4-BE49-F238E27FC236}">
                <a16:creationId xmlns:a16="http://schemas.microsoft.com/office/drawing/2014/main" id="{F5B839F8-BABC-47C5-8A33-1E245F89B4C6}"/>
              </a:ext>
            </a:extLst>
          </p:cNvPr>
          <p:cNvSpPr/>
          <p:nvPr/>
        </p:nvSpPr>
        <p:spPr>
          <a:xfrm>
            <a:off x="1035399" y="724684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6" name="Zierrahmen 15">
            <a:extLst>
              <a:ext uri="{FF2B5EF4-FFF2-40B4-BE49-F238E27FC236}">
                <a16:creationId xmlns:a16="http://schemas.microsoft.com/office/drawing/2014/main" id="{4B89903C-C871-4DDA-8F38-02CF8AAB8F42}"/>
              </a:ext>
            </a:extLst>
          </p:cNvPr>
          <p:cNvSpPr/>
          <p:nvPr/>
        </p:nvSpPr>
        <p:spPr>
          <a:xfrm>
            <a:off x="5195598" y="724684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7" name="Zierrahmen 16">
            <a:extLst>
              <a:ext uri="{FF2B5EF4-FFF2-40B4-BE49-F238E27FC236}">
                <a16:creationId xmlns:a16="http://schemas.microsoft.com/office/drawing/2014/main" id="{8713A733-A5E1-4089-8F97-F1DFC9BDFF4E}"/>
              </a:ext>
            </a:extLst>
          </p:cNvPr>
          <p:cNvSpPr/>
          <p:nvPr/>
        </p:nvSpPr>
        <p:spPr>
          <a:xfrm>
            <a:off x="1364822" y="4080162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8" name="Zierrahmen 17">
            <a:extLst>
              <a:ext uri="{FF2B5EF4-FFF2-40B4-BE49-F238E27FC236}">
                <a16:creationId xmlns:a16="http://schemas.microsoft.com/office/drawing/2014/main" id="{62F001C2-51F8-4C39-920B-F16EDCBF84D6}"/>
              </a:ext>
            </a:extLst>
          </p:cNvPr>
          <p:cNvSpPr/>
          <p:nvPr/>
        </p:nvSpPr>
        <p:spPr>
          <a:xfrm>
            <a:off x="5360656" y="4080162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E35E377-ADBB-4DF7-B77C-D8182391B29A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199396" y="1929453"/>
            <a:ext cx="232226" cy="2150709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0EFEEF20-2C52-495F-8C17-34E2327B0567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164966" y="1321479"/>
            <a:ext cx="2030632" cy="27632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116D0DEB-D5B2-40A8-8F5A-E25320992650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510884" y="4676957"/>
            <a:ext cx="1849772" cy="14762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EBFFEF80-DE78-4C69-9D10-0D70BD723B79}"/>
              </a:ext>
            </a:extLst>
          </p:cNvPr>
          <p:cNvCxnSpPr>
            <a:cxnSpLocks/>
          </p:cNvCxnSpPr>
          <p:nvPr/>
        </p:nvCxnSpPr>
        <p:spPr>
          <a:xfrm>
            <a:off x="6262398" y="1929453"/>
            <a:ext cx="165058" cy="2107524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013AD768-1CD2-45A7-ADAF-882D5466D4C0}"/>
              </a:ext>
            </a:extLst>
          </p:cNvPr>
          <p:cNvCxnSpPr>
            <a:cxnSpLocks/>
          </p:cNvCxnSpPr>
          <p:nvPr/>
        </p:nvCxnSpPr>
        <p:spPr>
          <a:xfrm flipH="1">
            <a:off x="3368265" y="1670878"/>
            <a:ext cx="1912009" cy="2506627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8FC7C248-A053-4C89-8A00-982E399AFA09}"/>
              </a:ext>
            </a:extLst>
          </p:cNvPr>
          <p:cNvCxnSpPr>
            <a:cxnSpLocks/>
          </p:cNvCxnSpPr>
          <p:nvPr/>
        </p:nvCxnSpPr>
        <p:spPr>
          <a:xfrm>
            <a:off x="3060700" y="1861281"/>
            <a:ext cx="2426115" cy="2316224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374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01CF501-49CB-4322-9293-78342B1065D6}"/>
              </a:ext>
            </a:extLst>
          </p:cNvPr>
          <p:cNvGrpSpPr/>
          <p:nvPr/>
        </p:nvGrpSpPr>
        <p:grpSpPr>
          <a:xfrm>
            <a:off x="-6498187" y="-1237772"/>
            <a:ext cx="22749956" cy="8320743"/>
            <a:chOff x="207415" y="2385886"/>
            <a:chExt cx="11456090" cy="4190038"/>
          </a:xfrm>
        </p:grpSpPr>
        <p:pic>
          <p:nvPicPr>
            <p:cNvPr id="6" name="Grafik 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501951D1-E13A-4170-8A60-73A163392F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9BD6BE11-B99C-4D34-9AE6-84D12AFDA7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10" name="Grafik 9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45DBBE04-C55A-4F3D-BD18-06481D7A54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2" name="Grafik 11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1BE0CEF4-BD27-432E-A714-C2B7A05FE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74286106-6C50-4B9C-8698-5AB2A08262A8}"/>
              </a:ext>
            </a:extLst>
          </p:cNvPr>
          <p:cNvSpPr/>
          <p:nvPr/>
        </p:nvSpPr>
        <p:spPr>
          <a:xfrm>
            <a:off x="-6498188" y="-519063"/>
            <a:ext cx="10837463" cy="3308078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Backend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C92CA79-176D-43D1-A96A-161A52DE92F6}"/>
              </a:ext>
            </a:extLst>
          </p:cNvPr>
          <p:cNvSpPr/>
          <p:nvPr/>
        </p:nvSpPr>
        <p:spPr>
          <a:xfrm>
            <a:off x="4555732" y="-653791"/>
            <a:ext cx="11056171" cy="376102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View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FCC4BEC-C797-48FF-B88A-CDE0BBA7C7E7}"/>
              </a:ext>
            </a:extLst>
          </p:cNvPr>
          <p:cNvSpPr/>
          <p:nvPr/>
        </p:nvSpPr>
        <p:spPr>
          <a:xfrm>
            <a:off x="4492318" y="3429000"/>
            <a:ext cx="10499116" cy="3924300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Controller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2A09EB60-69D7-4E8E-B591-06AD534C492A}"/>
              </a:ext>
            </a:extLst>
          </p:cNvPr>
          <p:cNvSpPr/>
          <p:nvPr/>
        </p:nvSpPr>
        <p:spPr>
          <a:xfrm>
            <a:off x="-4520646" y="3428999"/>
            <a:ext cx="8396743" cy="3653966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Model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2" name="Zierrahmen 1">
            <a:extLst>
              <a:ext uri="{FF2B5EF4-FFF2-40B4-BE49-F238E27FC236}">
                <a16:creationId xmlns:a16="http://schemas.microsoft.com/office/drawing/2014/main" id="{F5B839F8-BABC-47C5-8A33-1E245F89B4C6}"/>
              </a:ext>
            </a:extLst>
          </p:cNvPr>
          <p:cNvSpPr/>
          <p:nvPr/>
        </p:nvSpPr>
        <p:spPr>
          <a:xfrm>
            <a:off x="1035399" y="724684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6" name="Zierrahmen 15">
            <a:extLst>
              <a:ext uri="{FF2B5EF4-FFF2-40B4-BE49-F238E27FC236}">
                <a16:creationId xmlns:a16="http://schemas.microsoft.com/office/drawing/2014/main" id="{4B89903C-C871-4DDA-8F38-02CF8AAB8F42}"/>
              </a:ext>
            </a:extLst>
          </p:cNvPr>
          <p:cNvSpPr/>
          <p:nvPr/>
        </p:nvSpPr>
        <p:spPr>
          <a:xfrm>
            <a:off x="5195598" y="724684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7" name="Zierrahmen 16">
            <a:extLst>
              <a:ext uri="{FF2B5EF4-FFF2-40B4-BE49-F238E27FC236}">
                <a16:creationId xmlns:a16="http://schemas.microsoft.com/office/drawing/2014/main" id="{8713A733-A5E1-4089-8F97-F1DFC9BDFF4E}"/>
              </a:ext>
            </a:extLst>
          </p:cNvPr>
          <p:cNvSpPr/>
          <p:nvPr/>
        </p:nvSpPr>
        <p:spPr>
          <a:xfrm>
            <a:off x="1364822" y="4080162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sp>
        <p:nvSpPr>
          <p:cNvPr id="18" name="Zierrahmen 17">
            <a:extLst>
              <a:ext uri="{FF2B5EF4-FFF2-40B4-BE49-F238E27FC236}">
                <a16:creationId xmlns:a16="http://schemas.microsoft.com/office/drawing/2014/main" id="{62F001C2-51F8-4C39-920B-F16EDCBF84D6}"/>
              </a:ext>
            </a:extLst>
          </p:cNvPr>
          <p:cNvSpPr/>
          <p:nvPr/>
        </p:nvSpPr>
        <p:spPr>
          <a:xfrm>
            <a:off x="5360656" y="4080162"/>
            <a:ext cx="2133600" cy="1193590"/>
          </a:xfrm>
          <a:prstGeom prst="plaque">
            <a:avLst/>
          </a:prstGeom>
          <a:solidFill>
            <a:srgbClr val="7030A0"/>
          </a:solidFill>
          <a:ln w="508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/>
              <a:t>Fassade</a:t>
            </a:r>
            <a:endParaRPr lang="de-DE" sz="3200" dirty="0"/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FE35E377-ADBB-4DF7-B77C-D8182391B29A}"/>
              </a:ext>
            </a:extLst>
          </p:cNvPr>
          <p:cNvCxnSpPr>
            <a:cxnSpLocks/>
            <a:endCxn id="17" idx="0"/>
          </p:cNvCxnSpPr>
          <p:nvPr/>
        </p:nvCxnSpPr>
        <p:spPr>
          <a:xfrm>
            <a:off x="2199396" y="1929453"/>
            <a:ext cx="232226" cy="2150709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0EFEEF20-2C52-495F-8C17-34E2327B0567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3164966" y="1321479"/>
            <a:ext cx="2030632" cy="27632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116D0DEB-D5B2-40A8-8F5A-E25320992650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3510884" y="4676957"/>
            <a:ext cx="1849772" cy="14762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EBFFEF80-DE78-4C69-9D10-0D70BD723B79}"/>
              </a:ext>
            </a:extLst>
          </p:cNvPr>
          <p:cNvCxnSpPr>
            <a:cxnSpLocks/>
          </p:cNvCxnSpPr>
          <p:nvPr/>
        </p:nvCxnSpPr>
        <p:spPr>
          <a:xfrm>
            <a:off x="6262398" y="1929453"/>
            <a:ext cx="165058" cy="2107524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013AD768-1CD2-45A7-ADAF-882D5466D4C0}"/>
              </a:ext>
            </a:extLst>
          </p:cNvPr>
          <p:cNvCxnSpPr>
            <a:cxnSpLocks/>
          </p:cNvCxnSpPr>
          <p:nvPr/>
        </p:nvCxnSpPr>
        <p:spPr>
          <a:xfrm flipH="1">
            <a:off x="3368265" y="1670878"/>
            <a:ext cx="1912009" cy="2506627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8FC7C248-A053-4C89-8A00-982E399AFA09}"/>
              </a:ext>
            </a:extLst>
          </p:cNvPr>
          <p:cNvCxnSpPr>
            <a:cxnSpLocks/>
          </p:cNvCxnSpPr>
          <p:nvPr/>
        </p:nvCxnSpPr>
        <p:spPr>
          <a:xfrm>
            <a:off x="3060700" y="1861281"/>
            <a:ext cx="2426115" cy="2316224"/>
          </a:xfrm>
          <a:prstGeom prst="straightConnector1">
            <a:avLst/>
          </a:prstGeom>
          <a:ln w="50800" cap="rnd">
            <a:solidFill>
              <a:schemeClr val="tx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: abgerundete Ecken 25">
            <a:extLst>
              <a:ext uri="{FF2B5EF4-FFF2-40B4-BE49-F238E27FC236}">
                <a16:creationId xmlns:a16="http://schemas.microsoft.com/office/drawing/2014/main" id="{5BB5D184-320B-4773-9EF3-7E0FBC30FC32}"/>
              </a:ext>
            </a:extLst>
          </p:cNvPr>
          <p:cNvSpPr/>
          <p:nvPr/>
        </p:nvSpPr>
        <p:spPr>
          <a:xfrm>
            <a:off x="7194829" y="1777890"/>
            <a:ext cx="3882958" cy="2333748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Kommunikation</a:t>
            </a:r>
            <a:r>
              <a:rPr lang="en-US" sz="2800" dirty="0"/>
              <a:t> </a:t>
            </a:r>
            <a:r>
              <a:rPr lang="en-US" sz="2800" dirty="0" err="1"/>
              <a:t>über</a:t>
            </a:r>
            <a:r>
              <a:rPr lang="en-US" sz="2800" dirty="0"/>
              <a:t> </a:t>
            </a:r>
            <a:r>
              <a:rPr lang="en-US" sz="2800" dirty="0" err="1"/>
              <a:t>definierte</a:t>
            </a:r>
            <a:r>
              <a:rPr lang="en-US" sz="2800" dirty="0"/>
              <a:t> </a:t>
            </a:r>
            <a:r>
              <a:rPr lang="en-US" sz="2800" dirty="0" err="1"/>
              <a:t>Austauschpunkte</a:t>
            </a:r>
            <a:r>
              <a:rPr lang="en-US" sz="2800" dirty="0"/>
              <a:t>.</a:t>
            </a:r>
            <a:endParaRPr lang="de-DE" sz="2800" dirty="0"/>
          </a:p>
        </p:txBody>
      </p:sp>
      <p:sp>
        <p:nvSpPr>
          <p:cNvPr id="27" name="Sechseck 26">
            <a:extLst>
              <a:ext uri="{FF2B5EF4-FFF2-40B4-BE49-F238E27FC236}">
                <a16:creationId xmlns:a16="http://schemas.microsoft.com/office/drawing/2014/main" id="{89217CD7-D24D-461B-A902-AE02D4B50A67}"/>
              </a:ext>
            </a:extLst>
          </p:cNvPr>
          <p:cNvSpPr/>
          <p:nvPr/>
        </p:nvSpPr>
        <p:spPr>
          <a:xfrm>
            <a:off x="5976877" y="4177505"/>
            <a:ext cx="5322172" cy="1378475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Versteckt</a:t>
            </a:r>
            <a:r>
              <a:rPr lang="en-US" sz="2800" dirty="0"/>
              <a:t> </a:t>
            </a:r>
            <a:r>
              <a:rPr lang="en-US" sz="2800" dirty="0" err="1"/>
              <a:t>Implementierungsdetails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433473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CB834DB4-CE0C-4741-AD77-2FBC553F27DE}"/>
              </a:ext>
            </a:extLst>
          </p:cNvPr>
          <p:cNvSpPr txBox="1"/>
          <p:nvPr/>
        </p:nvSpPr>
        <p:spPr>
          <a:xfrm>
            <a:off x="2417736" y="1276597"/>
            <a:ext cx="7454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Direktkommunikation zwischen allen Klassen</a:t>
            </a:r>
            <a:endParaRPr lang="de-DE" sz="2800" dirty="0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C1CB610-35B5-4F8A-B698-3F0A5CD5348C}"/>
              </a:ext>
            </a:extLst>
          </p:cNvPr>
          <p:cNvGrpSpPr/>
          <p:nvPr/>
        </p:nvGrpSpPr>
        <p:grpSpPr>
          <a:xfrm>
            <a:off x="0" y="2072038"/>
            <a:ext cx="11456090" cy="4190038"/>
            <a:chOff x="207415" y="2385886"/>
            <a:chExt cx="11456090" cy="4190038"/>
          </a:xfrm>
        </p:grpSpPr>
        <p:pic>
          <p:nvPicPr>
            <p:cNvPr id="7" name="Grafik 6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E508D240-2BD3-4160-A3C7-EDE409EC7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6EF1167-CA30-40E3-8C63-E98FF85F0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E362E41B-795A-44AE-94F5-128313D9E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0" name="Grafik 9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C3821C1B-DDC2-4B0C-8A12-ACF1DE74B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9924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C1CB610-35B5-4F8A-B698-3F0A5CD5348C}"/>
              </a:ext>
            </a:extLst>
          </p:cNvPr>
          <p:cNvGrpSpPr/>
          <p:nvPr/>
        </p:nvGrpSpPr>
        <p:grpSpPr>
          <a:xfrm>
            <a:off x="-8001000" y="-1805600"/>
            <a:ext cx="23687370" cy="8663600"/>
            <a:chOff x="207415" y="2385886"/>
            <a:chExt cx="11456090" cy="4190038"/>
          </a:xfrm>
        </p:grpSpPr>
        <p:pic>
          <p:nvPicPr>
            <p:cNvPr id="7" name="Grafik 6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E508D240-2BD3-4160-A3C7-EDE409EC7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6EF1167-CA30-40E3-8C63-E98FF85F0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E362E41B-795A-44AE-94F5-128313D9E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0" name="Grafik 9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C3821C1B-DDC2-4B0C-8A12-ACF1DE74B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0AF70848-C3D3-420D-8BD8-8A9C716E6B92}"/>
              </a:ext>
            </a:extLst>
          </p:cNvPr>
          <p:cNvSpPr/>
          <p:nvPr/>
        </p:nvSpPr>
        <p:spPr>
          <a:xfrm>
            <a:off x="768628" y="1751840"/>
            <a:ext cx="10204172" cy="196797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Jede</a:t>
            </a:r>
            <a:r>
              <a:rPr lang="en-US" sz="2800" dirty="0"/>
              <a:t> </a:t>
            </a:r>
            <a:r>
              <a:rPr lang="en-US" sz="2800" dirty="0" err="1"/>
              <a:t>Klasse</a:t>
            </a:r>
            <a:r>
              <a:rPr lang="en-US" sz="2800" dirty="0"/>
              <a:t> </a:t>
            </a:r>
            <a:r>
              <a:rPr lang="en-US" sz="2800" dirty="0" err="1"/>
              <a:t>kommuniziert</a:t>
            </a:r>
            <a:r>
              <a:rPr lang="en-US" sz="2800" dirty="0"/>
              <a:t> </a:t>
            </a:r>
            <a:r>
              <a:rPr lang="en-US" sz="2800" dirty="0" err="1"/>
              <a:t>mit</a:t>
            </a:r>
            <a:r>
              <a:rPr lang="en-US" sz="2800" dirty="0"/>
              <a:t> Klassen </a:t>
            </a:r>
            <a:r>
              <a:rPr lang="en-US" sz="2800" dirty="0" err="1"/>
              <a:t>aus</a:t>
            </a:r>
            <a:r>
              <a:rPr lang="en-US" sz="2800" dirty="0"/>
              <a:t> </a:t>
            </a:r>
            <a:r>
              <a:rPr lang="en-US" sz="2800" dirty="0" err="1"/>
              <a:t>anderen</a:t>
            </a:r>
            <a:r>
              <a:rPr lang="en-US" sz="2800" dirty="0"/>
              <a:t> </a:t>
            </a:r>
            <a:r>
              <a:rPr lang="en-US" sz="2800" dirty="0" err="1"/>
              <a:t>Modulen</a:t>
            </a:r>
            <a:r>
              <a:rPr lang="en-US" sz="2800" dirty="0"/>
              <a:t> </a:t>
            </a:r>
            <a:r>
              <a:rPr lang="en-US" sz="2800" dirty="0" err="1"/>
              <a:t>direkt</a:t>
            </a:r>
            <a:r>
              <a:rPr lang="en-US" sz="2800" dirty="0"/>
              <a:t>, </a:t>
            </a:r>
            <a:r>
              <a:rPr lang="en-US" sz="2800" dirty="0" err="1"/>
              <a:t>sofern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766059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C1CB610-35B5-4F8A-B698-3F0A5CD5348C}"/>
              </a:ext>
            </a:extLst>
          </p:cNvPr>
          <p:cNvGrpSpPr/>
          <p:nvPr/>
        </p:nvGrpSpPr>
        <p:grpSpPr>
          <a:xfrm>
            <a:off x="-3530600" y="-163163"/>
            <a:ext cx="18328656" cy="6703663"/>
            <a:chOff x="207415" y="2385886"/>
            <a:chExt cx="11456090" cy="4190038"/>
          </a:xfrm>
        </p:grpSpPr>
        <p:pic>
          <p:nvPicPr>
            <p:cNvPr id="7" name="Grafik 6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E508D240-2BD3-4160-A3C7-EDE409EC7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6EF1167-CA30-40E3-8C63-E98FF85F0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E362E41B-795A-44AE-94F5-128313D9E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0" name="Grafik 9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C3821C1B-DDC2-4B0C-8A12-ACF1DE74B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9148B9E-514B-4B28-AEF9-8D6B130ABE94}"/>
              </a:ext>
            </a:extLst>
          </p:cNvPr>
          <p:cNvCxnSpPr>
            <a:cxnSpLocks/>
          </p:cNvCxnSpPr>
          <p:nvPr/>
        </p:nvCxnSpPr>
        <p:spPr>
          <a:xfrm flipH="1" flipV="1">
            <a:off x="6832600" y="774700"/>
            <a:ext cx="3511716" cy="43184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127DE18-5869-4366-A099-895AC50A2964}"/>
              </a:ext>
            </a:extLst>
          </p:cNvPr>
          <p:cNvCxnSpPr>
            <a:cxnSpLocks/>
          </p:cNvCxnSpPr>
          <p:nvPr/>
        </p:nvCxnSpPr>
        <p:spPr>
          <a:xfrm flipH="1" flipV="1">
            <a:off x="9448800" y="774700"/>
            <a:ext cx="895516" cy="43184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DFDD4CD-35C5-4FED-BCAA-87426A629B18}"/>
              </a:ext>
            </a:extLst>
          </p:cNvPr>
          <p:cNvCxnSpPr>
            <a:cxnSpLocks/>
          </p:cNvCxnSpPr>
          <p:nvPr/>
        </p:nvCxnSpPr>
        <p:spPr>
          <a:xfrm flipV="1">
            <a:off x="10344316" y="1574800"/>
            <a:ext cx="471012" cy="35183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B517A8-FF33-4BC4-992D-C895D60D6389}"/>
              </a:ext>
            </a:extLst>
          </p:cNvPr>
          <p:cNvCxnSpPr>
            <a:cxnSpLocks/>
          </p:cNvCxnSpPr>
          <p:nvPr/>
        </p:nvCxnSpPr>
        <p:spPr>
          <a:xfrm flipH="1" flipV="1">
            <a:off x="6489700" y="1384300"/>
            <a:ext cx="3854616" cy="370886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ED077CA-A1D6-4EE5-ACC3-AF588303E4C8}"/>
              </a:ext>
            </a:extLst>
          </p:cNvPr>
          <p:cNvCxnSpPr>
            <a:cxnSpLocks/>
          </p:cNvCxnSpPr>
          <p:nvPr/>
        </p:nvCxnSpPr>
        <p:spPr>
          <a:xfrm flipH="1">
            <a:off x="2121106" y="774700"/>
            <a:ext cx="4240482" cy="346710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D15D2EC8-FE30-4528-9AA0-FF40D9A61D16}"/>
              </a:ext>
            </a:extLst>
          </p:cNvPr>
          <p:cNvCxnSpPr>
            <a:cxnSpLocks/>
          </p:cNvCxnSpPr>
          <p:nvPr/>
        </p:nvCxnSpPr>
        <p:spPr>
          <a:xfrm flipV="1">
            <a:off x="3179160" y="1473200"/>
            <a:ext cx="7311040" cy="381000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5D26502D-ECEC-49DE-8A01-AAE904F850FE}"/>
              </a:ext>
            </a:extLst>
          </p:cNvPr>
          <p:cNvCxnSpPr>
            <a:cxnSpLocks/>
          </p:cNvCxnSpPr>
          <p:nvPr/>
        </p:nvCxnSpPr>
        <p:spPr>
          <a:xfrm flipV="1">
            <a:off x="1614292" y="139700"/>
            <a:ext cx="10096552" cy="5186677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E3EFB7F-2B42-4035-AFB9-58A8EA5837A1}"/>
              </a:ext>
            </a:extLst>
          </p:cNvPr>
          <p:cNvCxnSpPr>
            <a:cxnSpLocks/>
          </p:cNvCxnSpPr>
          <p:nvPr/>
        </p:nvCxnSpPr>
        <p:spPr>
          <a:xfrm flipV="1">
            <a:off x="-299318" y="1663700"/>
            <a:ext cx="780474" cy="278811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68CA7EFE-54F9-49AD-AC76-C0B6AE292181}"/>
              </a:ext>
            </a:extLst>
          </p:cNvPr>
          <p:cNvCxnSpPr>
            <a:cxnSpLocks/>
          </p:cNvCxnSpPr>
          <p:nvPr/>
        </p:nvCxnSpPr>
        <p:spPr>
          <a:xfrm flipH="1" flipV="1">
            <a:off x="7726250" y="1041400"/>
            <a:ext cx="4592750" cy="3563264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4F0F8F1B-B41C-4002-9B42-DAD5F9D23656}"/>
              </a:ext>
            </a:extLst>
          </p:cNvPr>
          <p:cNvCxnSpPr>
            <a:cxnSpLocks/>
          </p:cNvCxnSpPr>
          <p:nvPr/>
        </p:nvCxnSpPr>
        <p:spPr>
          <a:xfrm flipV="1">
            <a:off x="1867699" y="1993900"/>
            <a:ext cx="1433207" cy="2161397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782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C1CB610-35B5-4F8A-B698-3F0A5CD5348C}"/>
              </a:ext>
            </a:extLst>
          </p:cNvPr>
          <p:cNvGrpSpPr/>
          <p:nvPr/>
        </p:nvGrpSpPr>
        <p:grpSpPr>
          <a:xfrm>
            <a:off x="-3530600" y="-163163"/>
            <a:ext cx="18328656" cy="6703663"/>
            <a:chOff x="207415" y="2385886"/>
            <a:chExt cx="11456090" cy="4190038"/>
          </a:xfrm>
        </p:grpSpPr>
        <p:pic>
          <p:nvPicPr>
            <p:cNvPr id="7" name="Grafik 6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E508D240-2BD3-4160-A3C7-EDE409EC7B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415" y="2747803"/>
              <a:ext cx="5457371" cy="1044473"/>
            </a:xfrm>
            <a:prstGeom prst="rect">
              <a:avLst/>
            </a:prstGeom>
          </p:spPr>
        </p:pic>
        <p:pic>
          <p:nvPicPr>
            <p:cNvPr id="8" name="Grafik 7" descr="Ein Bild, das Screenshot enthält.&#10;&#10;Mit hoher Zuverlässigkeit generierte Beschreibung">
              <a:extLst>
                <a:ext uri="{FF2B5EF4-FFF2-40B4-BE49-F238E27FC236}">
                  <a16:creationId xmlns:a16="http://schemas.microsoft.com/office/drawing/2014/main" id="{B6EF1167-CA30-40E3-8C63-E98FF85F02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3786" y="5058182"/>
              <a:ext cx="5272726" cy="1517739"/>
            </a:xfrm>
            <a:prstGeom prst="rect">
              <a:avLst/>
            </a:prstGeom>
          </p:spPr>
        </p:pic>
        <p:pic>
          <p:nvPicPr>
            <p:cNvPr id="9" name="Grafik 8" descr="Ein Bild, das Screenshot, Karte enthält.&#10;&#10;Mit hoher Zuverlässigkeit generierte Beschreibung">
              <a:extLst>
                <a:ext uri="{FF2B5EF4-FFF2-40B4-BE49-F238E27FC236}">
                  <a16:creationId xmlns:a16="http://schemas.microsoft.com/office/drawing/2014/main" id="{E362E41B-795A-44AE-94F5-128313D9EB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2385886"/>
              <a:ext cx="5567505" cy="1893922"/>
            </a:xfrm>
            <a:prstGeom prst="rect">
              <a:avLst/>
            </a:prstGeom>
          </p:spPr>
        </p:pic>
        <p:pic>
          <p:nvPicPr>
            <p:cNvPr id="10" name="Grafik 9" descr="Ein Bild, das Karte, Text enthält.&#10;&#10;Mit hoher Zuverlässigkeit generierte Beschreibung">
              <a:extLst>
                <a:ext uri="{FF2B5EF4-FFF2-40B4-BE49-F238E27FC236}">
                  <a16:creationId xmlns:a16="http://schemas.microsoft.com/office/drawing/2014/main" id="{C3821C1B-DDC2-4B0C-8A12-ACF1DE74B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3236" y="5058184"/>
              <a:ext cx="4020457" cy="1517740"/>
            </a:xfrm>
            <a:prstGeom prst="rect">
              <a:avLst/>
            </a:prstGeom>
          </p:spPr>
        </p:pic>
      </p:grp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59148B9E-514B-4B28-AEF9-8D6B130ABE94}"/>
              </a:ext>
            </a:extLst>
          </p:cNvPr>
          <p:cNvCxnSpPr>
            <a:cxnSpLocks/>
          </p:cNvCxnSpPr>
          <p:nvPr/>
        </p:nvCxnSpPr>
        <p:spPr>
          <a:xfrm flipH="1" flipV="1">
            <a:off x="6832600" y="774700"/>
            <a:ext cx="3511716" cy="43184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127DE18-5869-4366-A099-895AC50A2964}"/>
              </a:ext>
            </a:extLst>
          </p:cNvPr>
          <p:cNvCxnSpPr>
            <a:cxnSpLocks/>
          </p:cNvCxnSpPr>
          <p:nvPr/>
        </p:nvCxnSpPr>
        <p:spPr>
          <a:xfrm flipH="1" flipV="1">
            <a:off x="9448800" y="774700"/>
            <a:ext cx="895516" cy="43184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DFDD4CD-35C5-4FED-BCAA-87426A629B18}"/>
              </a:ext>
            </a:extLst>
          </p:cNvPr>
          <p:cNvCxnSpPr>
            <a:cxnSpLocks/>
          </p:cNvCxnSpPr>
          <p:nvPr/>
        </p:nvCxnSpPr>
        <p:spPr>
          <a:xfrm flipV="1">
            <a:off x="10344316" y="1574800"/>
            <a:ext cx="471012" cy="3518359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6BB517A8-FF33-4BC4-992D-C895D60D6389}"/>
              </a:ext>
            </a:extLst>
          </p:cNvPr>
          <p:cNvCxnSpPr>
            <a:cxnSpLocks/>
          </p:cNvCxnSpPr>
          <p:nvPr/>
        </p:nvCxnSpPr>
        <p:spPr>
          <a:xfrm flipH="1" flipV="1">
            <a:off x="6489700" y="1384300"/>
            <a:ext cx="3854616" cy="370886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BED077CA-A1D6-4EE5-ACC3-AF588303E4C8}"/>
              </a:ext>
            </a:extLst>
          </p:cNvPr>
          <p:cNvCxnSpPr>
            <a:cxnSpLocks/>
          </p:cNvCxnSpPr>
          <p:nvPr/>
        </p:nvCxnSpPr>
        <p:spPr>
          <a:xfrm flipH="1">
            <a:off x="2121106" y="774700"/>
            <a:ext cx="4240482" cy="346710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D15D2EC8-FE30-4528-9AA0-FF40D9A61D16}"/>
              </a:ext>
            </a:extLst>
          </p:cNvPr>
          <p:cNvCxnSpPr>
            <a:cxnSpLocks/>
          </p:cNvCxnSpPr>
          <p:nvPr/>
        </p:nvCxnSpPr>
        <p:spPr>
          <a:xfrm flipV="1">
            <a:off x="3179160" y="1473200"/>
            <a:ext cx="7311040" cy="381000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5D26502D-ECEC-49DE-8A01-AAE904F850FE}"/>
              </a:ext>
            </a:extLst>
          </p:cNvPr>
          <p:cNvCxnSpPr>
            <a:cxnSpLocks/>
          </p:cNvCxnSpPr>
          <p:nvPr/>
        </p:nvCxnSpPr>
        <p:spPr>
          <a:xfrm flipV="1">
            <a:off x="1614292" y="139700"/>
            <a:ext cx="10096552" cy="5186677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CE3EFB7F-2B42-4035-AFB9-58A8EA5837A1}"/>
              </a:ext>
            </a:extLst>
          </p:cNvPr>
          <p:cNvCxnSpPr>
            <a:cxnSpLocks/>
          </p:cNvCxnSpPr>
          <p:nvPr/>
        </p:nvCxnSpPr>
        <p:spPr>
          <a:xfrm flipV="1">
            <a:off x="-299318" y="1663700"/>
            <a:ext cx="780474" cy="2788110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68CA7EFE-54F9-49AD-AC76-C0B6AE292181}"/>
              </a:ext>
            </a:extLst>
          </p:cNvPr>
          <p:cNvCxnSpPr>
            <a:cxnSpLocks/>
          </p:cNvCxnSpPr>
          <p:nvPr/>
        </p:nvCxnSpPr>
        <p:spPr>
          <a:xfrm flipH="1" flipV="1">
            <a:off x="7726250" y="1041400"/>
            <a:ext cx="4592750" cy="3563264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4F0F8F1B-B41C-4002-9B42-DAD5F9D23656}"/>
              </a:ext>
            </a:extLst>
          </p:cNvPr>
          <p:cNvCxnSpPr>
            <a:cxnSpLocks/>
          </p:cNvCxnSpPr>
          <p:nvPr/>
        </p:nvCxnSpPr>
        <p:spPr>
          <a:xfrm flipV="1">
            <a:off x="1867699" y="1993900"/>
            <a:ext cx="1433207" cy="2161397"/>
          </a:xfrm>
          <a:prstGeom prst="straightConnector1">
            <a:avLst/>
          </a:prstGeom>
          <a:ln w="2540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hteck 36">
            <a:extLst>
              <a:ext uri="{FF2B5EF4-FFF2-40B4-BE49-F238E27FC236}">
                <a16:creationId xmlns:a16="http://schemas.microsoft.com/office/drawing/2014/main" id="{A4F02A0F-43A7-498C-9762-0286C91975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141E2F2B-A7C8-4810-ACDF-69CF33ACD27A}"/>
              </a:ext>
            </a:extLst>
          </p:cNvPr>
          <p:cNvSpPr/>
          <p:nvPr/>
        </p:nvSpPr>
        <p:spPr>
          <a:xfrm>
            <a:off x="2440424" y="4911763"/>
            <a:ext cx="3857812" cy="100702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Keine</a:t>
            </a:r>
            <a:r>
              <a:rPr lang="en-US" sz="2800" dirty="0"/>
              <a:t> </a:t>
            </a:r>
            <a:r>
              <a:rPr lang="en-US" sz="2800" dirty="0" err="1"/>
              <a:t>Mediatoren</a:t>
            </a:r>
            <a:r>
              <a:rPr lang="en-US" sz="2800" dirty="0"/>
              <a:t> </a:t>
            </a:r>
            <a:r>
              <a:rPr lang="en-US" sz="2800" dirty="0" err="1"/>
              <a:t>nötig</a:t>
            </a:r>
            <a:endParaRPr lang="de-DE" sz="2800" dirty="0"/>
          </a:p>
        </p:txBody>
      </p:sp>
      <p:sp>
        <p:nvSpPr>
          <p:cNvPr id="22" name="Rechteck: abgerundete Ecken 21">
            <a:extLst>
              <a:ext uri="{FF2B5EF4-FFF2-40B4-BE49-F238E27FC236}">
                <a16:creationId xmlns:a16="http://schemas.microsoft.com/office/drawing/2014/main" id="{EFCDF7C7-552B-4F3F-9598-D65C998FF7AF}"/>
              </a:ext>
            </a:extLst>
          </p:cNvPr>
          <p:cNvSpPr/>
          <p:nvPr/>
        </p:nvSpPr>
        <p:spPr>
          <a:xfrm>
            <a:off x="363134" y="1116370"/>
            <a:ext cx="5973171" cy="1272875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Starke </a:t>
            </a:r>
            <a:r>
              <a:rPr lang="en-US" sz="2800" dirty="0" err="1"/>
              <a:t>Abhängigkeit</a:t>
            </a:r>
            <a:r>
              <a:rPr lang="en-US" sz="2800" dirty="0"/>
              <a:t> </a:t>
            </a:r>
            <a:r>
              <a:rPr lang="en-US" sz="2800" dirty="0" err="1"/>
              <a:t>zwischen</a:t>
            </a:r>
            <a:r>
              <a:rPr lang="en-US" sz="2800" dirty="0"/>
              <a:t> den </a:t>
            </a:r>
            <a:r>
              <a:rPr lang="en-US" sz="2800" dirty="0" err="1"/>
              <a:t>Modulen</a:t>
            </a:r>
            <a:endParaRPr lang="de-DE" sz="2800" dirty="0"/>
          </a:p>
        </p:txBody>
      </p:sp>
      <p:sp>
        <p:nvSpPr>
          <p:cNvPr id="24" name="Rechteck: abgerundete Ecken 23">
            <a:extLst>
              <a:ext uri="{FF2B5EF4-FFF2-40B4-BE49-F238E27FC236}">
                <a16:creationId xmlns:a16="http://schemas.microsoft.com/office/drawing/2014/main" id="{C0BAEB5B-8412-4FF6-B5F6-18F4C4FAC5DD}"/>
              </a:ext>
            </a:extLst>
          </p:cNvPr>
          <p:cNvSpPr/>
          <p:nvPr/>
        </p:nvSpPr>
        <p:spPr>
          <a:xfrm>
            <a:off x="4039642" y="3074598"/>
            <a:ext cx="7894435" cy="1244600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Module </a:t>
            </a:r>
            <a:r>
              <a:rPr lang="en-US" sz="2800" dirty="0" err="1"/>
              <a:t>müssen</a:t>
            </a:r>
            <a:r>
              <a:rPr lang="en-US" sz="2800" dirty="0"/>
              <a:t> </a:t>
            </a:r>
            <a:r>
              <a:rPr lang="de-DE" sz="2800" dirty="0"/>
              <a:t>Details</a:t>
            </a:r>
            <a:r>
              <a:rPr lang="en-US" sz="2800" dirty="0"/>
              <a:t> von </a:t>
            </a:r>
            <a:r>
              <a:rPr lang="en-US" sz="2800" dirty="0" err="1"/>
              <a:t>anderen</a:t>
            </a:r>
            <a:r>
              <a:rPr lang="en-US" sz="2800" dirty="0"/>
              <a:t> </a:t>
            </a:r>
            <a:r>
              <a:rPr lang="en-US" sz="2800" dirty="0" err="1"/>
              <a:t>Modulen</a:t>
            </a:r>
            <a:r>
              <a:rPr lang="en-US" sz="2800" dirty="0"/>
              <a:t> </a:t>
            </a:r>
            <a:r>
              <a:rPr lang="en-US" sz="2800" dirty="0" err="1"/>
              <a:t>kennen</a:t>
            </a:r>
            <a:r>
              <a:rPr lang="en-US" sz="2800" dirty="0"/>
              <a:t> um </a:t>
            </a:r>
            <a:r>
              <a:rPr lang="en-US" sz="2800" dirty="0" err="1"/>
              <a:t>zusammenarbeiten</a:t>
            </a:r>
            <a:r>
              <a:rPr lang="en-US" sz="2800" dirty="0"/>
              <a:t> </a:t>
            </a:r>
            <a:r>
              <a:rPr lang="en-US" sz="2800" dirty="0" err="1"/>
              <a:t>zu</a:t>
            </a:r>
            <a:r>
              <a:rPr lang="en-US" sz="2800" dirty="0"/>
              <a:t> </a:t>
            </a:r>
            <a:r>
              <a:rPr lang="en-US" sz="2800" dirty="0" err="1"/>
              <a:t>können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870337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DBC0A439-5230-4ECC-9704-BDFA582DA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1033272" y="3275878"/>
            <a:ext cx="101254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/>
              <a:t>Ablage von erstellten Mess-Konfigurationen, Bausteinen und Messdaten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337206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9447C040-0913-43C0-B4AA-C19F029D6F1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89294" y="188195"/>
            <a:ext cx="32970587" cy="6310160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75151A33-D884-4EEE-8F1A-11684535D9D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77E782EE-640E-4E99-8176-E2A69365DFA6}"/>
              </a:ext>
            </a:extLst>
          </p:cNvPr>
          <p:cNvSpPr/>
          <p:nvPr/>
        </p:nvSpPr>
        <p:spPr>
          <a:xfrm>
            <a:off x="3761641" y="2121047"/>
            <a:ext cx="3588727" cy="1415429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ln w="12700">
                  <a:noFill/>
                </a:ln>
                <a:solidFill>
                  <a:schemeClr val="bg1"/>
                </a:solidFill>
              </a:rPr>
              <a:t>Abstrakte</a:t>
            </a:r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 Fabrik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E8281AE7-CF8E-41DA-869E-D44CCC5D9253}"/>
              </a:ext>
            </a:extLst>
          </p:cNvPr>
          <p:cNvGrpSpPr/>
          <p:nvPr/>
        </p:nvGrpSpPr>
        <p:grpSpPr>
          <a:xfrm>
            <a:off x="875565" y="4567189"/>
            <a:ext cx="5772151" cy="1510053"/>
            <a:chOff x="323849" y="3990975"/>
            <a:chExt cx="5772151" cy="1510053"/>
          </a:xfrm>
        </p:grpSpPr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B53423D9-2C68-4142-A3C1-D9E07CF4050E}"/>
                </a:ext>
              </a:extLst>
            </p:cNvPr>
            <p:cNvSpPr/>
            <p:nvPr/>
          </p:nvSpPr>
          <p:spPr>
            <a:xfrm>
              <a:off x="323849" y="3990975"/>
              <a:ext cx="4504267" cy="1447800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 err="1"/>
                <a:t>Gute</a:t>
              </a:r>
              <a:r>
                <a:rPr lang="en-US" sz="2200" dirty="0"/>
                <a:t> </a:t>
              </a:r>
              <a:r>
                <a:rPr lang="en-US" sz="2200" dirty="0" err="1"/>
                <a:t>Erweiterbarkeit</a:t>
              </a:r>
              <a:endParaRPr lang="en-US" sz="2200" dirty="0"/>
            </a:p>
            <a:p>
              <a:pPr algn="ctr"/>
              <a:r>
                <a:rPr lang="en-US" sz="2200" dirty="0" err="1"/>
                <a:t>Für</a:t>
              </a:r>
              <a:r>
                <a:rPr lang="en-US" sz="2200" dirty="0"/>
                <a:t> </a:t>
              </a:r>
              <a:r>
                <a:rPr lang="en-US" sz="2200" dirty="0" err="1"/>
                <a:t>weitere</a:t>
              </a:r>
              <a:br>
                <a:rPr lang="en-US" sz="2200" dirty="0"/>
              </a:br>
              <a:r>
                <a:rPr lang="en-US" sz="2200" dirty="0" err="1"/>
                <a:t>Kommunikationswege</a:t>
              </a:r>
              <a:endParaRPr lang="de-DE" sz="2200" dirty="0"/>
            </a:p>
          </p:txBody>
        </p:sp>
        <p:sp>
          <p:nvSpPr>
            <p:cNvPr id="12" name="Sechseck 11">
              <a:extLst>
                <a:ext uri="{FF2B5EF4-FFF2-40B4-BE49-F238E27FC236}">
                  <a16:creationId xmlns:a16="http://schemas.microsoft.com/office/drawing/2014/main" id="{4EFBE07C-9AFE-4998-A641-7832AD00451D}"/>
                </a:ext>
              </a:extLst>
            </p:cNvPr>
            <p:cNvSpPr/>
            <p:nvPr/>
          </p:nvSpPr>
          <p:spPr>
            <a:xfrm>
              <a:off x="4676775" y="4219575"/>
              <a:ext cx="1094874" cy="495300"/>
            </a:xfrm>
            <a:prstGeom prst="hexagon">
              <a:avLst/>
            </a:prstGeom>
            <a:solidFill>
              <a:srgbClr val="0070C0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USB</a:t>
              </a:r>
              <a:endParaRPr lang="de-DE" dirty="0"/>
            </a:p>
          </p:txBody>
        </p:sp>
        <p:sp>
          <p:nvSpPr>
            <p:cNvPr id="13" name="Sechseck 12">
              <a:extLst>
                <a:ext uri="{FF2B5EF4-FFF2-40B4-BE49-F238E27FC236}">
                  <a16:creationId xmlns:a16="http://schemas.microsoft.com/office/drawing/2014/main" id="{128FE824-DD8D-439C-9295-AC4A0431AC0E}"/>
                </a:ext>
              </a:extLst>
            </p:cNvPr>
            <p:cNvSpPr/>
            <p:nvPr/>
          </p:nvSpPr>
          <p:spPr>
            <a:xfrm>
              <a:off x="4638675" y="4841762"/>
              <a:ext cx="1457325" cy="659266"/>
            </a:xfrm>
            <a:prstGeom prst="hexagon">
              <a:avLst/>
            </a:prstGeom>
            <a:solidFill>
              <a:srgbClr val="0070C0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Ethernet</a:t>
              </a:r>
              <a:endParaRPr lang="de-DE" dirty="0"/>
            </a:p>
          </p:txBody>
        </p:sp>
      </p:grpSp>
      <p:sp>
        <p:nvSpPr>
          <p:cNvPr id="15" name="Raute 14">
            <a:extLst>
              <a:ext uri="{FF2B5EF4-FFF2-40B4-BE49-F238E27FC236}">
                <a16:creationId xmlns:a16="http://schemas.microsoft.com/office/drawing/2014/main" id="{2A733A63-927B-42E1-A9C0-7E91315A5618}"/>
              </a:ext>
            </a:extLst>
          </p:cNvPr>
          <p:cNvSpPr/>
          <p:nvPr/>
        </p:nvSpPr>
        <p:spPr>
          <a:xfrm>
            <a:off x="12108329" y="188195"/>
            <a:ext cx="4474695" cy="2360279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Konkret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SSH</a:t>
            </a:r>
            <a:endParaRPr lang="de-DE" dirty="0"/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C6206746-2CDC-4D79-A189-2F7A6E3D8CB6}"/>
              </a:ext>
            </a:extLst>
          </p:cNvPr>
          <p:cNvCxnSpPr>
            <a:cxnSpLocks/>
            <a:stCxn id="2" idx="2"/>
          </p:cNvCxnSpPr>
          <p:nvPr/>
        </p:nvCxnSpPr>
        <p:spPr>
          <a:xfrm flipH="1">
            <a:off x="5190391" y="3536476"/>
            <a:ext cx="365614" cy="1030713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29C1B4F-E8D7-4B2C-ABCA-D29FF55FF05A}"/>
              </a:ext>
            </a:extLst>
          </p:cNvPr>
          <p:cNvCxnSpPr>
            <a:cxnSpLocks/>
            <a:stCxn id="2" idx="3"/>
            <a:endCxn id="15" idx="1"/>
          </p:cNvCxnSpPr>
          <p:nvPr/>
        </p:nvCxnSpPr>
        <p:spPr>
          <a:xfrm flipV="1">
            <a:off x="7350368" y="1368335"/>
            <a:ext cx="4757961" cy="1460427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122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DCB59B41-2E20-4B4D-BE30-579B871C94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7209D7A-E4EE-4745-B0AB-56624E22A7FD}"/>
              </a:ext>
            </a:extLst>
          </p:cNvPr>
          <p:cNvSpPr txBox="1"/>
          <p:nvPr/>
        </p:nvSpPr>
        <p:spPr>
          <a:xfrm>
            <a:off x="2185261" y="1276597"/>
            <a:ext cx="6927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/>
              <a:t>Daten</a:t>
            </a:r>
            <a:r>
              <a:rPr lang="en-US" sz="2800" b="1" dirty="0"/>
              <a:t> </a:t>
            </a:r>
            <a:r>
              <a:rPr lang="en-US" sz="2800" b="1" dirty="0" err="1"/>
              <a:t>Verarbeitungsdienst</a:t>
            </a:r>
            <a:endParaRPr lang="de-DE" sz="2800" dirty="0"/>
          </a:p>
        </p:txBody>
      </p:sp>
      <p:pic>
        <p:nvPicPr>
          <p:cNvPr id="6" name="Grafik 5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5085834B-F8E0-4C51-A952-BD52DCB67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833" y="2317523"/>
            <a:ext cx="5971766" cy="306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0157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5085834B-F8E0-4C51-A952-BD52DCB67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632" y="930845"/>
            <a:ext cx="9730967" cy="4996309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A6E6677D-A838-4976-81E5-EB4FD8FDE0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0FE8D74-6EF1-4513-B78D-DE45E74B532A}"/>
              </a:ext>
            </a:extLst>
          </p:cNvPr>
          <p:cNvSpPr/>
          <p:nvPr/>
        </p:nvSpPr>
        <p:spPr>
          <a:xfrm>
            <a:off x="7474641" y="1260726"/>
            <a:ext cx="3091760" cy="1595440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ln w="12700">
                  <a:noFill/>
                </a:ln>
                <a:solidFill>
                  <a:schemeClr val="bg1"/>
                </a:solidFill>
              </a:rPr>
              <a:t>Parser</a:t>
            </a:r>
            <a:endParaRPr lang="de-DE" sz="44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7" name="Raute 6">
            <a:extLst>
              <a:ext uri="{FF2B5EF4-FFF2-40B4-BE49-F238E27FC236}">
                <a16:creationId xmlns:a16="http://schemas.microsoft.com/office/drawing/2014/main" id="{2629D3A4-42EA-442E-B875-8667883FE984}"/>
              </a:ext>
            </a:extLst>
          </p:cNvPr>
          <p:cNvSpPr/>
          <p:nvPr/>
        </p:nvSpPr>
        <p:spPr>
          <a:xfrm>
            <a:off x="1746255" y="3005763"/>
            <a:ext cx="2110968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PNG</a:t>
            </a:r>
            <a:endParaRPr lang="de-DE" sz="2400" dirty="0"/>
          </a:p>
        </p:txBody>
      </p:sp>
      <p:sp>
        <p:nvSpPr>
          <p:cNvPr id="8" name="Raute 7">
            <a:extLst>
              <a:ext uri="{FF2B5EF4-FFF2-40B4-BE49-F238E27FC236}">
                <a16:creationId xmlns:a16="http://schemas.microsoft.com/office/drawing/2014/main" id="{3A87EE8F-DF5A-4173-A5B9-2E0983041F86}"/>
              </a:ext>
            </a:extLst>
          </p:cNvPr>
          <p:cNvSpPr/>
          <p:nvPr/>
        </p:nvSpPr>
        <p:spPr>
          <a:xfrm>
            <a:off x="4564846" y="3005763"/>
            <a:ext cx="2271384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CSV</a:t>
            </a:r>
            <a:endParaRPr lang="de-DE" sz="2400" dirty="0"/>
          </a:p>
        </p:txBody>
      </p:sp>
      <p:sp>
        <p:nvSpPr>
          <p:cNvPr id="9" name="Raute 8">
            <a:extLst>
              <a:ext uri="{FF2B5EF4-FFF2-40B4-BE49-F238E27FC236}">
                <a16:creationId xmlns:a16="http://schemas.microsoft.com/office/drawing/2014/main" id="{B4D3BD25-A2C9-4A88-8672-EF30B33BD3AE}"/>
              </a:ext>
            </a:extLst>
          </p:cNvPr>
          <p:cNvSpPr/>
          <p:nvPr/>
        </p:nvSpPr>
        <p:spPr>
          <a:xfrm>
            <a:off x="7884829" y="3005763"/>
            <a:ext cx="2271384" cy="1974074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YAML</a:t>
            </a:r>
            <a:endParaRPr lang="de-DE" sz="2400" dirty="0"/>
          </a:p>
        </p:txBody>
      </p:sp>
      <p:sp>
        <p:nvSpPr>
          <p:cNvPr id="11" name="Sechseck 10">
            <a:extLst>
              <a:ext uri="{FF2B5EF4-FFF2-40B4-BE49-F238E27FC236}">
                <a16:creationId xmlns:a16="http://schemas.microsoft.com/office/drawing/2014/main" id="{1902EC00-2061-4CBB-BB83-258F6F7E5FF4}"/>
              </a:ext>
            </a:extLst>
          </p:cNvPr>
          <p:cNvSpPr/>
          <p:nvPr/>
        </p:nvSpPr>
        <p:spPr>
          <a:xfrm>
            <a:off x="3065366" y="1111129"/>
            <a:ext cx="4650969" cy="825383"/>
          </a:xfrm>
          <a:prstGeom prst="hexagon">
            <a:avLst/>
          </a:prstGeom>
          <a:solidFill>
            <a:srgbClr val="0070C0"/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z.B</a:t>
            </a:r>
            <a:r>
              <a:rPr lang="en-US" sz="2800" dirty="0"/>
              <a:t>. auf </a:t>
            </a:r>
            <a:r>
              <a:rPr lang="en-US" sz="2800" dirty="0" err="1"/>
              <a:t>SnakeYaml</a:t>
            </a:r>
            <a:r>
              <a:rPr lang="en-US" sz="2800" dirty="0"/>
              <a:t> Basis</a:t>
            </a:r>
            <a:endParaRPr lang="de-DE" sz="2800" dirty="0"/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75201278-0031-4A6D-82B6-5919B054A3EF}"/>
              </a:ext>
            </a:extLst>
          </p:cNvPr>
          <p:cNvCxnSpPr>
            <a:cxnSpLocks/>
            <a:stCxn id="7" idx="0"/>
            <a:endCxn id="5" idx="1"/>
          </p:cNvCxnSpPr>
          <p:nvPr/>
        </p:nvCxnSpPr>
        <p:spPr>
          <a:xfrm flipV="1">
            <a:off x="2801739" y="2058446"/>
            <a:ext cx="4672902" cy="947317"/>
          </a:xfrm>
          <a:prstGeom prst="straightConnector1">
            <a:avLst/>
          </a:prstGeom>
          <a:ln w="5715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86D42C9F-7492-4A1D-9306-0447C5734044}"/>
              </a:ext>
            </a:extLst>
          </p:cNvPr>
          <p:cNvCxnSpPr>
            <a:cxnSpLocks/>
          </p:cNvCxnSpPr>
          <p:nvPr/>
        </p:nvCxnSpPr>
        <p:spPr>
          <a:xfrm flipV="1">
            <a:off x="6272996" y="2449890"/>
            <a:ext cx="1201645" cy="979109"/>
          </a:xfrm>
          <a:prstGeom prst="straightConnector1">
            <a:avLst/>
          </a:prstGeom>
          <a:ln w="5715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D146F04B-B853-49C6-A06C-C155B50ECCAB}"/>
              </a:ext>
            </a:extLst>
          </p:cNvPr>
          <p:cNvCxnSpPr>
            <a:cxnSpLocks/>
          </p:cNvCxnSpPr>
          <p:nvPr/>
        </p:nvCxnSpPr>
        <p:spPr>
          <a:xfrm flipH="1" flipV="1">
            <a:off x="8182264" y="2856166"/>
            <a:ext cx="838257" cy="149597"/>
          </a:xfrm>
          <a:prstGeom prst="straightConnector1">
            <a:avLst/>
          </a:prstGeom>
          <a:ln w="57150" cap="rnd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7135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D6E28B95-0613-4BB2-8904-43CEFACA5DF0}"/>
              </a:ext>
            </a:extLst>
          </p:cNvPr>
          <p:cNvSpPr txBox="1"/>
          <p:nvPr/>
        </p:nvSpPr>
        <p:spPr>
          <a:xfrm>
            <a:off x="3130658" y="1276597"/>
            <a:ext cx="58273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Angepasste Dateiformate</a:t>
            </a:r>
            <a:endParaRPr lang="de-DE" sz="2800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E9D3BCB5-0A7B-4223-9C87-97AA49410D75}"/>
              </a:ext>
            </a:extLst>
          </p:cNvPr>
          <p:cNvSpPr/>
          <p:nvPr/>
        </p:nvSpPr>
        <p:spPr>
          <a:xfrm>
            <a:off x="466176" y="3563905"/>
            <a:ext cx="4504267" cy="1447800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Daten</a:t>
            </a:r>
            <a:r>
              <a:rPr lang="en-US" sz="2800" dirty="0"/>
              <a:t> </a:t>
            </a:r>
            <a:r>
              <a:rPr lang="en-US" sz="2800" dirty="0" err="1"/>
              <a:t>immer</a:t>
            </a:r>
            <a:r>
              <a:rPr lang="en-US" sz="2800" dirty="0"/>
              <a:t> </a:t>
            </a:r>
            <a:r>
              <a:rPr lang="en-US" sz="2800" dirty="0" err="1"/>
              <a:t>im</a:t>
            </a:r>
            <a:r>
              <a:rPr lang="en-US" sz="2800" dirty="0"/>
              <a:t> </a:t>
            </a:r>
            <a:r>
              <a:rPr lang="en-US" sz="2800" dirty="0" err="1"/>
              <a:t>passenden</a:t>
            </a:r>
            <a:r>
              <a:rPr lang="en-US" sz="2800" dirty="0"/>
              <a:t> Format </a:t>
            </a:r>
            <a:r>
              <a:rPr lang="en-US" sz="2800" dirty="0" err="1"/>
              <a:t>abgelegt</a:t>
            </a:r>
            <a:endParaRPr lang="de-DE" sz="2800" dirty="0"/>
          </a:p>
        </p:txBody>
      </p:sp>
      <p:sp>
        <p:nvSpPr>
          <p:cNvPr id="7" name="Rechteck: abgerundete Ecken 6">
            <a:extLst>
              <a:ext uri="{FF2B5EF4-FFF2-40B4-BE49-F238E27FC236}">
                <a16:creationId xmlns:a16="http://schemas.microsoft.com/office/drawing/2014/main" id="{F5427B59-FFBE-4F7E-87F6-BF430C678DC9}"/>
              </a:ext>
            </a:extLst>
          </p:cNvPr>
          <p:cNvSpPr/>
          <p:nvPr/>
        </p:nvSpPr>
        <p:spPr>
          <a:xfrm>
            <a:off x="6350000" y="2922076"/>
            <a:ext cx="5037871" cy="128895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Kompleziertere</a:t>
            </a:r>
            <a:r>
              <a:rPr lang="en-US" sz="2800" dirty="0"/>
              <a:t> Speicher/Lade </a:t>
            </a:r>
            <a:r>
              <a:rPr lang="en-US" sz="2800" dirty="0" err="1"/>
              <a:t>Vorgänge</a:t>
            </a:r>
            <a:endParaRPr lang="de-DE" sz="2800" dirty="0"/>
          </a:p>
        </p:txBody>
      </p:sp>
      <p:sp>
        <p:nvSpPr>
          <p:cNvPr id="8" name="Halber Rahmen 7">
            <a:extLst>
              <a:ext uri="{FF2B5EF4-FFF2-40B4-BE49-F238E27FC236}">
                <a16:creationId xmlns:a16="http://schemas.microsoft.com/office/drawing/2014/main" id="{C5892F2E-4868-49AA-AFB1-0D1566402A62}"/>
              </a:ext>
            </a:extLst>
          </p:cNvPr>
          <p:cNvSpPr/>
          <p:nvPr/>
        </p:nvSpPr>
        <p:spPr>
          <a:xfrm rot="18996655">
            <a:off x="5603382" y="3737372"/>
            <a:ext cx="881913" cy="947309"/>
          </a:xfrm>
          <a:prstGeom prst="halfFrame">
            <a:avLst>
              <a:gd name="adj1" fmla="val 16001"/>
              <a:gd name="adj2" fmla="val 1591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9" name="Rechteck: abgerundete Ecken 8">
            <a:extLst>
              <a:ext uri="{FF2B5EF4-FFF2-40B4-BE49-F238E27FC236}">
                <a16:creationId xmlns:a16="http://schemas.microsoft.com/office/drawing/2014/main" id="{2CE51172-AD12-457C-9085-98B56B2C0E9E}"/>
              </a:ext>
            </a:extLst>
          </p:cNvPr>
          <p:cNvSpPr/>
          <p:nvPr/>
        </p:nvSpPr>
        <p:spPr>
          <a:xfrm>
            <a:off x="6350000" y="4525904"/>
            <a:ext cx="5037871" cy="128895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Schlechtere</a:t>
            </a:r>
            <a:r>
              <a:rPr lang="en-US" sz="2800" dirty="0"/>
              <a:t> </a:t>
            </a:r>
            <a:r>
              <a:rPr lang="en-US" sz="2800" dirty="0" err="1"/>
              <a:t>Exportierbarkeit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378291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9447C040-0913-43C0-B4AA-C19F029D6F1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47444" y="0"/>
            <a:ext cx="32970587" cy="6310160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75151A33-D884-4EEE-8F1A-11684535D9D0}"/>
              </a:ext>
            </a:extLst>
          </p:cNvPr>
          <p:cNvSpPr/>
          <p:nvPr/>
        </p:nvSpPr>
        <p:spPr>
          <a:xfrm>
            <a:off x="7471" y="0"/>
            <a:ext cx="121920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Raute 14">
            <a:extLst>
              <a:ext uri="{FF2B5EF4-FFF2-40B4-BE49-F238E27FC236}">
                <a16:creationId xmlns:a16="http://schemas.microsoft.com/office/drawing/2014/main" id="{2A733A63-927B-42E1-A9C0-7E91315A5618}"/>
              </a:ext>
            </a:extLst>
          </p:cNvPr>
          <p:cNvSpPr/>
          <p:nvPr/>
        </p:nvSpPr>
        <p:spPr>
          <a:xfrm>
            <a:off x="4137362" y="0"/>
            <a:ext cx="4474695" cy="2360279"/>
          </a:xfrm>
          <a:prstGeom prst="diamond">
            <a:avLst/>
          </a:prstGeom>
          <a:solidFill>
            <a:srgbClr val="FFC000"/>
          </a:solidFill>
          <a:ln w="793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Konkret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SSH</a:t>
            </a:r>
            <a:endParaRPr lang="de-DE" dirty="0"/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29C1B4F-E8D7-4B2C-ABCA-D29FF55FF05A}"/>
              </a:ext>
            </a:extLst>
          </p:cNvPr>
          <p:cNvCxnSpPr>
            <a:cxnSpLocks/>
          </p:cNvCxnSpPr>
          <p:nvPr/>
        </p:nvCxnSpPr>
        <p:spPr>
          <a:xfrm flipV="1">
            <a:off x="-620599" y="1180139"/>
            <a:ext cx="4757961" cy="1460427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A0DA31C-E8F6-4A9A-83DD-E32157E7A8C9}"/>
              </a:ext>
            </a:extLst>
          </p:cNvPr>
          <p:cNvSpPr/>
          <p:nvPr/>
        </p:nvSpPr>
        <p:spPr>
          <a:xfrm>
            <a:off x="2682141" y="3695448"/>
            <a:ext cx="3274159" cy="80227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Command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002B97B-D384-451F-8695-964563FBDA30}"/>
              </a:ext>
            </a:extLst>
          </p:cNvPr>
          <p:cNvSpPr/>
          <p:nvPr/>
        </p:nvSpPr>
        <p:spPr>
          <a:xfrm>
            <a:off x="6096000" y="3695448"/>
            <a:ext cx="2516057" cy="80227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Command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7D7B9BEA-630C-4CA5-B1AD-EA2520BCE32E}"/>
              </a:ext>
            </a:extLst>
          </p:cNvPr>
          <p:cNvSpPr/>
          <p:nvPr/>
        </p:nvSpPr>
        <p:spPr>
          <a:xfrm>
            <a:off x="8751757" y="3695448"/>
            <a:ext cx="3237043" cy="802274"/>
          </a:xfrm>
          <a:prstGeom prst="rect">
            <a:avLst/>
          </a:prstGeom>
          <a:solidFill>
            <a:srgbClr val="FF0000">
              <a:alpha val="85000"/>
            </a:srgbClr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12700">
                  <a:noFill/>
                </a:ln>
                <a:solidFill>
                  <a:schemeClr val="bg1"/>
                </a:solidFill>
              </a:rPr>
              <a:t>Command</a:t>
            </a:r>
            <a:endParaRPr lang="de-DE" sz="2800" dirty="0">
              <a:ln w="12700">
                <a:noFill/>
              </a:ln>
              <a:solidFill>
                <a:schemeClr val="bg1"/>
              </a:solidFill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84C5F37E-2C26-433C-A815-711BAF1E6E74}"/>
              </a:ext>
            </a:extLst>
          </p:cNvPr>
          <p:cNvCxnSpPr>
            <a:cxnSpLocks/>
            <a:endCxn id="17" idx="0"/>
          </p:cNvCxnSpPr>
          <p:nvPr/>
        </p:nvCxnSpPr>
        <p:spPr>
          <a:xfrm flipH="1">
            <a:off x="4319221" y="1828800"/>
            <a:ext cx="938579" cy="1866648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CF8EFBC7-7345-4FEF-A29E-A4D9E7FA9EFE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6374710" y="2396458"/>
            <a:ext cx="979319" cy="1298990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0245467C-A595-425A-959D-1C18CDB7F25E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7701393" y="1710784"/>
            <a:ext cx="2668886" cy="1984664"/>
          </a:xfrm>
          <a:prstGeom prst="straightConnector1">
            <a:avLst/>
          </a:prstGeom>
          <a:ln w="50800" cap="rnd">
            <a:solidFill>
              <a:schemeClr val="tx1"/>
            </a:solidFill>
            <a:headEnd type="none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5E4660D2-A45C-4DE3-8DD6-479E2B151187}"/>
              </a:ext>
            </a:extLst>
          </p:cNvPr>
          <p:cNvGrpSpPr/>
          <p:nvPr/>
        </p:nvGrpSpPr>
        <p:grpSpPr>
          <a:xfrm>
            <a:off x="407520" y="4933888"/>
            <a:ext cx="8063380" cy="1516415"/>
            <a:chOff x="323849" y="3984613"/>
            <a:chExt cx="8063380" cy="1516415"/>
          </a:xfrm>
        </p:grpSpPr>
        <p:sp>
          <p:nvSpPr>
            <p:cNvPr id="26" name="Rechteck: abgerundete Ecken 25">
              <a:extLst>
                <a:ext uri="{FF2B5EF4-FFF2-40B4-BE49-F238E27FC236}">
                  <a16:creationId xmlns:a16="http://schemas.microsoft.com/office/drawing/2014/main" id="{1EF5CE8F-6021-4685-8CCC-DAB6B79D590C}"/>
                </a:ext>
              </a:extLst>
            </p:cNvPr>
            <p:cNvSpPr/>
            <p:nvPr/>
          </p:nvSpPr>
          <p:spPr>
            <a:xfrm>
              <a:off x="323849" y="3990975"/>
              <a:ext cx="4504267" cy="1447800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200" dirty="0" err="1"/>
                <a:t>Für</a:t>
              </a:r>
              <a:r>
                <a:rPr lang="en-US" sz="2200" dirty="0"/>
                <a:t> die </a:t>
              </a:r>
              <a:r>
                <a:rPr lang="en-US" sz="2200" dirty="0" err="1"/>
                <a:t>Vorteile</a:t>
              </a:r>
              <a:r>
                <a:rPr lang="en-US" sz="2200" dirty="0"/>
                <a:t> des </a:t>
              </a:r>
              <a:br>
                <a:rPr lang="en-US" sz="2200" dirty="0"/>
              </a:br>
              <a:r>
                <a:rPr lang="en-US" sz="2200" dirty="0"/>
                <a:t>Command </a:t>
              </a:r>
              <a:r>
                <a:rPr lang="en-US" sz="2200" dirty="0" err="1"/>
                <a:t>Entwurfsmuster</a:t>
              </a:r>
              <a:endParaRPr lang="de-DE" sz="2200" dirty="0"/>
            </a:p>
          </p:txBody>
        </p:sp>
        <p:sp>
          <p:nvSpPr>
            <p:cNvPr id="27" name="Sechseck 26">
              <a:extLst>
                <a:ext uri="{FF2B5EF4-FFF2-40B4-BE49-F238E27FC236}">
                  <a16:creationId xmlns:a16="http://schemas.microsoft.com/office/drawing/2014/main" id="{B643D438-CCCB-468C-A4A0-428CCF282222}"/>
                </a:ext>
              </a:extLst>
            </p:cNvPr>
            <p:cNvSpPr/>
            <p:nvPr/>
          </p:nvSpPr>
          <p:spPr>
            <a:xfrm>
              <a:off x="4676775" y="3984613"/>
              <a:ext cx="2719854" cy="730262"/>
            </a:xfrm>
            <a:prstGeom prst="hexagon">
              <a:avLst/>
            </a:prstGeom>
            <a:solidFill>
              <a:srgbClr val="0070C0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Warteschlange</a:t>
              </a:r>
              <a:endParaRPr lang="de-DE" dirty="0"/>
            </a:p>
          </p:txBody>
        </p:sp>
        <p:sp>
          <p:nvSpPr>
            <p:cNvPr id="28" name="Sechseck 27">
              <a:extLst>
                <a:ext uri="{FF2B5EF4-FFF2-40B4-BE49-F238E27FC236}">
                  <a16:creationId xmlns:a16="http://schemas.microsoft.com/office/drawing/2014/main" id="{A33F8CFE-A883-4E3B-9669-0CAAC68854AF}"/>
                </a:ext>
              </a:extLst>
            </p:cNvPr>
            <p:cNvSpPr/>
            <p:nvPr/>
          </p:nvSpPr>
          <p:spPr>
            <a:xfrm>
              <a:off x="4638675" y="4841762"/>
              <a:ext cx="3748554" cy="659266"/>
            </a:xfrm>
            <a:prstGeom prst="hexagon">
              <a:avLst/>
            </a:prstGeom>
            <a:solidFill>
              <a:srgbClr val="0070C0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Potentielles</a:t>
              </a:r>
              <a:r>
                <a:rPr lang="en-US" dirty="0"/>
                <a:t> </a:t>
              </a:r>
              <a:r>
                <a:rPr lang="en-US" dirty="0" err="1"/>
                <a:t>Nachvollziehen</a:t>
              </a:r>
              <a:r>
                <a:rPr lang="en-US" dirty="0"/>
                <a:t> der </a:t>
              </a:r>
              <a:r>
                <a:rPr lang="en-US" dirty="0" err="1"/>
                <a:t>Aktivitäten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668016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E40DDCE-ADD9-455F-80A7-433C6BB44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624"/>
            <a:ext cx="12192000" cy="110490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1B33EB06-3F4F-43E1-8DA4-DFA70D4666F3}"/>
              </a:ext>
            </a:extLst>
          </p:cNvPr>
          <p:cNvSpPr txBox="1"/>
          <p:nvPr/>
        </p:nvSpPr>
        <p:spPr>
          <a:xfrm>
            <a:off x="3118172" y="1093276"/>
            <a:ext cx="54399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Durchleitung an das Modell</a:t>
            </a:r>
            <a:endParaRPr lang="de-DE" sz="2800" dirty="0"/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24080140-07F6-4546-BB42-F3CD9028F0EB}"/>
              </a:ext>
            </a:extLst>
          </p:cNvPr>
          <p:cNvSpPr/>
          <p:nvPr/>
        </p:nvSpPr>
        <p:spPr>
          <a:xfrm>
            <a:off x="521820" y="2922076"/>
            <a:ext cx="4504267" cy="1447800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Reduzierung</a:t>
            </a:r>
            <a:r>
              <a:rPr lang="en-US" sz="2800" dirty="0"/>
              <a:t> der </a:t>
            </a:r>
            <a:r>
              <a:rPr lang="en-US" sz="2800" dirty="0" err="1"/>
              <a:t>Abstraktionsschichten</a:t>
            </a:r>
            <a:endParaRPr lang="de-DE" sz="2800" dirty="0"/>
          </a:p>
        </p:txBody>
      </p:sp>
      <p:sp>
        <p:nvSpPr>
          <p:cNvPr id="11" name="Rechteck: abgerundete Ecken 10">
            <a:extLst>
              <a:ext uri="{FF2B5EF4-FFF2-40B4-BE49-F238E27FC236}">
                <a16:creationId xmlns:a16="http://schemas.microsoft.com/office/drawing/2014/main" id="{7B88BDA2-0E9F-4A2F-B8B1-D42A7D245191}"/>
              </a:ext>
            </a:extLst>
          </p:cNvPr>
          <p:cNvSpPr/>
          <p:nvPr/>
        </p:nvSpPr>
        <p:spPr>
          <a:xfrm>
            <a:off x="6350000" y="2922076"/>
            <a:ext cx="5037871" cy="128895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/>
              <a:t>Erweiterbarkeit</a:t>
            </a:r>
            <a:r>
              <a:rPr lang="en-US" sz="2800" dirty="0"/>
              <a:t> </a:t>
            </a:r>
            <a:r>
              <a:rPr lang="en-US" sz="2800" dirty="0" err="1"/>
              <a:t>erschwert</a:t>
            </a:r>
            <a:endParaRPr lang="de-DE" sz="2800" dirty="0"/>
          </a:p>
        </p:txBody>
      </p:sp>
      <p:sp>
        <p:nvSpPr>
          <p:cNvPr id="2" name="Halber Rahmen 1">
            <a:extLst>
              <a:ext uri="{FF2B5EF4-FFF2-40B4-BE49-F238E27FC236}">
                <a16:creationId xmlns:a16="http://schemas.microsoft.com/office/drawing/2014/main" id="{D099B6C5-4763-4EEF-957E-1F8851897F71}"/>
              </a:ext>
            </a:extLst>
          </p:cNvPr>
          <p:cNvSpPr/>
          <p:nvPr/>
        </p:nvSpPr>
        <p:spPr>
          <a:xfrm rot="18996655">
            <a:off x="5486067" y="3090251"/>
            <a:ext cx="881913" cy="947309"/>
          </a:xfrm>
          <a:prstGeom prst="halfFrame">
            <a:avLst>
              <a:gd name="adj1" fmla="val 16001"/>
              <a:gd name="adj2" fmla="val 15918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9727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Screenshot enthält.&#10;&#10;Mit sehr hoher Zuverlässigkeit generierte Beschreibung">
            <a:extLst>
              <a:ext uri="{FF2B5EF4-FFF2-40B4-BE49-F238E27FC236}">
                <a16:creationId xmlns:a16="http://schemas.microsoft.com/office/drawing/2014/main" id="{AD8513D2-62D9-4D92-99EF-AA2ED45F4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822"/>
            <a:ext cx="12192000" cy="680835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9B7B19A-E6BE-42A7-B82B-9CE5ED2AB38F}"/>
              </a:ext>
            </a:extLst>
          </p:cNvPr>
          <p:cNvSpPr txBox="1"/>
          <p:nvPr/>
        </p:nvSpPr>
        <p:spPr>
          <a:xfrm>
            <a:off x="789484" y="3429000"/>
            <a:ext cx="10125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/>
              <a:t>Zwischenspeichern der Messdaten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331225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E4AA923A-9A03-449F-81F4-FCDE0DD21DB3}"/>
              </a:ext>
            </a:extLst>
          </p:cNvPr>
          <p:cNvGrpSpPr/>
          <p:nvPr/>
        </p:nvGrpSpPr>
        <p:grpSpPr>
          <a:xfrm>
            <a:off x="0" y="1971514"/>
            <a:ext cx="9891049" cy="4355289"/>
            <a:chOff x="0" y="1971514"/>
            <a:chExt cx="9891049" cy="4355289"/>
          </a:xfrm>
        </p:grpSpPr>
        <p:pic>
          <p:nvPicPr>
            <p:cNvPr id="16" name="Grafik 15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BA1625BF-80B8-4078-AEA7-7FA062819EE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E2306A4A-8393-4B80-BE88-733EDED66B62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1D14E294-7D12-40D7-B5A2-F70D2F2DBE39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0" name="Gruppieren 19">
              <a:extLst>
                <a:ext uri="{FF2B5EF4-FFF2-40B4-BE49-F238E27FC236}">
                  <a16:creationId xmlns:a16="http://schemas.microsoft.com/office/drawing/2014/main" id="{91F8F87C-30FF-4205-9F38-6A7A18AAEC1D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1" name="Grafik 20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AD2BB25-634E-450C-AD76-BA0B0AAE7B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4" name="Rechteck 23">
                <a:extLst>
                  <a:ext uri="{FF2B5EF4-FFF2-40B4-BE49-F238E27FC236}">
                    <a16:creationId xmlns:a16="http://schemas.microsoft.com/office/drawing/2014/main" id="{3D0E60D1-62B2-497C-879F-9086AD0FF4F9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5" name="Gerade Verbindung mit Pfeil 24">
                <a:extLst>
                  <a:ext uri="{FF2B5EF4-FFF2-40B4-BE49-F238E27FC236}">
                    <a16:creationId xmlns:a16="http://schemas.microsoft.com/office/drawing/2014/main" id="{7C28DE5B-D91D-4A92-AC21-75F9F7DB0C4C}"/>
                  </a:ext>
                </a:extLst>
              </p:cNvPr>
              <p:cNvCxnSpPr>
                <a:cxnSpLocks/>
                <a:endCxn id="17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 Verbindung mit Pfeil 25">
                <a:extLst>
                  <a:ext uri="{FF2B5EF4-FFF2-40B4-BE49-F238E27FC236}">
                    <a16:creationId xmlns:a16="http://schemas.microsoft.com/office/drawing/2014/main" id="{D1C26935-B475-408C-BFC0-511E97D83D43}"/>
                  </a:ext>
                </a:extLst>
              </p:cNvPr>
              <p:cNvCxnSpPr>
                <a:cxnSpLocks/>
                <a:endCxn id="24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>
                <a:extLst>
                  <a:ext uri="{FF2B5EF4-FFF2-40B4-BE49-F238E27FC236}">
                    <a16:creationId xmlns:a16="http://schemas.microsoft.com/office/drawing/2014/main" id="{2DCBDFB1-2739-4DF6-A11A-ACF237526CFD}"/>
                  </a:ext>
                </a:extLst>
              </p:cNvPr>
              <p:cNvCxnSpPr>
                <a:cxnSpLocks/>
                <a:endCxn id="17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feld 27">
                <a:extLst>
                  <a:ext uri="{FF2B5EF4-FFF2-40B4-BE49-F238E27FC236}">
                    <a16:creationId xmlns:a16="http://schemas.microsoft.com/office/drawing/2014/main" id="{BDD2C35C-425B-46C6-A4D7-E549A97CEE62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pic>
        <p:nvPicPr>
          <p:cNvPr id="29" name="Grafik 28" descr="Ein Bild, das Objekt enthält.&#10;&#10;Mit hoher Zuverlässigkeit generierte Beschreibung">
            <a:extLst>
              <a:ext uri="{FF2B5EF4-FFF2-40B4-BE49-F238E27FC236}">
                <a16:creationId xmlns:a16="http://schemas.microsoft.com/office/drawing/2014/main" id="{55B33789-4C2C-4F2F-A854-2D6CBAE834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104900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D8764AB5-8AA4-48CD-91BA-F312954B393F}"/>
              </a:ext>
            </a:extLst>
          </p:cNvPr>
          <p:cNvSpPr txBox="1"/>
          <p:nvPr/>
        </p:nvSpPr>
        <p:spPr>
          <a:xfrm>
            <a:off x="3270142" y="1276597"/>
            <a:ext cx="5269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Einfügen eines Caches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354797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EA97FD43-A89B-4AF4-B692-0C94102439DB}"/>
              </a:ext>
            </a:extLst>
          </p:cNvPr>
          <p:cNvGrpSpPr/>
          <p:nvPr/>
        </p:nvGrpSpPr>
        <p:grpSpPr>
          <a:xfrm>
            <a:off x="-3526971" y="106792"/>
            <a:ext cx="15089755" cy="6644416"/>
            <a:chOff x="0" y="1971514"/>
            <a:chExt cx="9891049" cy="4355289"/>
          </a:xfrm>
        </p:grpSpPr>
        <p:pic>
          <p:nvPicPr>
            <p:cNvPr id="18" name="Grafik 17" descr="Ein Bild, das Screenshot enthält.&#10;&#10;Mit sehr hoher Zuverlässigkeit generierte Beschreibung">
              <a:extLst>
                <a:ext uri="{FF2B5EF4-FFF2-40B4-BE49-F238E27FC236}">
                  <a16:creationId xmlns:a16="http://schemas.microsoft.com/office/drawing/2014/main" id="{C54D5662-DDB1-41F0-94AD-27C1F794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266274" y="3732385"/>
              <a:ext cx="4355289" cy="833548"/>
            </a:xfrm>
            <a:prstGeom prst="rect">
              <a:avLst/>
            </a:prstGeom>
          </p:spPr>
        </p:pic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6959683-46D0-4CEE-9FC5-D8EBFBDF6E33}"/>
                </a:ext>
              </a:extLst>
            </p:cNvPr>
            <p:cNvSpPr/>
            <p:nvPr/>
          </p:nvSpPr>
          <p:spPr>
            <a:xfrm>
              <a:off x="3027144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B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c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k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e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n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480B1031-2BBD-41EF-AFE0-0FF0B9099A0E}"/>
                </a:ext>
              </a:extLst>
            </p:cNvPr>
            <p:cNvSpPr/>
            <p:nvPr/>
          </p:nvSpPr>
          <p:spPr>
            <a:xfrm>
              <a:off x="0" y="1971514"/>
              <a:ext cx="833549" cy="4265384"/>
            </a:xfrm>
            <a:prstGeom prst="rect">
              <a:avLst/>
            </a:prstGeom>
            <a:solidFill>
              <a:srgbClr val="FF0000">
                <a:alpha val="85000"/>
              </a:srgbClr>
            </a:solidFill>
            <a:ln w="571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h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y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P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I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D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A</a:t>
              </a:r>
              <a:b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</a:br>
              <a:r>
                <a:rPr lang="en-US" sz="2800" dirty="0">
                  <a:ln w="12700">
                    <a:noFill/>
                  </a:ln>
                  <a:solidFill>
                    <a:schemeClr val="bg1"/>
                  </a:solidFill>
                </a:rPr>
                <a:t>Q</a:t>
              </a:r>
              <a:endParaRPr lang="de-DE" sz="2800" dirty="0">
                <a:ln w="12700">
                  <a:noFill/>
                </a:ln>
                <a:solidFill>
                  <a:schemeClr val="bg1"/>
                </a:solidFill>
              </a:endParaRPr>
            </a:p>
          </p:txBody>
        </p:sp>
        <p:grpSp>
          <p:nvGrpSpPr>
            <p:cNvPr id="24" name="Gruppieren 23">
              <a:extLst>
                <a:ext uri="{FF2B5EF4-FFF2-40B4-BE49-F238E27FC236}">
                  <a16:creationId xmlns:a16="http://schemas.microsoft.com/office/drawing/2014/main" id="{B956C76D-DEF1-4790-9F00-DB7A26E1F0F1}"/>
                </a:ext>
              </a:extLst>
            </p:cNvPr>
            <p:cNvGrpSpPr/>
            <p:nvPr/>
          </p:nvGrpSpPr>
          <p:grpSpPr>
            <a:xfrm>
              <a:off x="891161" y="2225492"/>
              <a:ext cx="8999888" cy="3847336"/>
              <a:chOff x="891161" y="2225492"/>
              <a:chExt cx="8999888" cy="3847336"/>
            </a:xfrm>
          </p:grpSpPr>
          <p:pic>
            <p:nvPicPr>
              <p:cNvPr id="25" name="Grafik 24" descr="Ein Bild, das Karte, Text enthält.&#10;&#10;Mit hoher Zuverlässigkeit generierte Beschreibung">
                <a:extLst>
                  <a:ext uri="{FF2B5EF4-FFF2-40B4-BE49-F238E27FC236}">
                    <a16:creationId xmlns:a16="http://schemas.microsoft.com/office/drawing/2014/main" id="{874A7558-0DD1-48CB-85DC-0EDBBFAC40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7241188" y="3422967"/>
                <a:ext cx="3847335" cy="1452386"/>
              </a:xfrm>
              <a:prstGeom prst="rect">
                <a:avLst/>
              </a:prstGeom>
            </p:spPr>
          </p:pic>
          <p:sp>
            <p:nvSpPr>
              <p:cNvPr id="26" name="Rechteck 25">
                <a:extLst>
                  <a:ext uri="{FF2B5EF4-FFF2-40B4-BE49-F238E27FC236}">
                    <a16:creationId xmlns:a16="http://schemas.microsoft.com/office/drawing/2014/main" id="{4F39C4DD-68B9-47EE-A826-930386314494}"/>
                  </a:ext>
                </a:extLst>
              </p:cNvPr>
              <p:cNvSpPr/>
              <p:nvPr/>
            </p:nvSpPr>
            <p:spPr>
              <a:xfrm>
                <a:off x="8358037" y="2225492"/>
                <a:ext cx="1533012" cy="3847336"/>
              </a:xfrm>
              <a:prstGeom prst="rect">
                <a:avLst/>
              </a:prstGeom>
              <a:solidFill>
                <a:srgbClr val="FF0000">
                  <a:alpha val="85000"/>
                </a:srgbClr>
              </a:solidFill>
              <a:ln w="571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M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o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d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e</a:t>
                </a:r>
                <a:b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</a:br>
                <a:r>
                  <a:rPr lang="en-US" sz="2800" dirty="0">
                    <a:ln w="12700">
                      <a:noFill/>
                    </a:ln>
                    <a:solidFill>
                      <a:schemeClr val="bg1"/>
                    </a:solidFill>
                  </a:rPr>
                  <a:t>l</a:t>
                </a:r>
              </a:p>
            </p:txBody>
          </p: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0444C43D-2E24-4D14-BEBB-A55F0238E3E1}"/>
                  </a:ext>
                </a:extLst>
              </p:cNvPr>
              <p:cNvCxnSpPr>
                <a:cxnSpLocks/>
                <a:endCxn id="20" idx="1"/>
              </p:cNvCxnSpPr>
              <p:nvPr/>
            </p:nvCxnSpPr>
            <p:spPr>
              <a:xfrm flipV="1">
                <a:off x="891161" y="4104206"/>
                <a:ext cx="2135983" cy="2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 Verbindung mit Pfeil 27">
                <a:extLst>
                  <a:ext uri="{FF2B5EF4-FFF2-40B4-BE49-F238E27FC236}">
                    <a16:creationId xmlns:a16="http://schemas.microsoft.com/office/drawing/2014/main" id="{0BB32844-C312-4683-8597-5DD781CD9835}"/>
                  </a:ext>
                </a:extLst>
              </p:cNvPr>
              <p:cNvCxnSpPr>
                <a:cxnSpLocks/>
                <a:endCxn id="26" idx="1"/>
              </p:cNvCxnSpPr>
              <p:nvPr/>
            </p:nvCxnSpPr>
            <p:spPr>
              <a:xfrm>
                <a:off x="6745857" y="4149160"/>
                <a:ext cx="1612180" cy="0"/>
              </a:xfrm>
              <a:prstGeom prst="straightConnector1">
                <a:avLst/>
              </a:prstGeom>
              <a:ln w="50800" cap="rnd">
                <a:solidFill>
                  <a:schemeClr val="tx1"/>
                </a:solidFill>
                <a:headEnd type="none"/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9FB156E6-A501-4356-BA58-A478F42C8DCA}"/>
                  </a:ext>
                </a:extLst>
              </p:cNvPr>
              <p:cNvCxnSpPr>
                <a:cxnSpLocks/>
                <a:endCxn id="20" idx="3"/>
              </p:cNvCxnSpPr>
              <p:nvPr/>
            </p:nvCxnSpPr>
            <p:spPr>
              <a:xfrm flipH="1">
                <a:off x="3860693" y="4104206"/>
                <a:ext cx="1306530" cy="0"/>
              </a:xfrm>
              <a:prstGeom prst="line">
                <a:avLst/>
              </a:prstGeom>
              <a:ln w="50800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feld 29">
                <a:extLst>
                  <a:ext uri="{FF2B5EF4-FFF2-40B4-BE49-F238E27FC236}">
                    <a16:creationId xmlns:a16="http://schemas.microsoft.com/office/drawing/2014/main" id="{EFB39DFE-ED2A-424A-B5CC-1F1943915E4D}"/>
                  </a:ext>
                </a:extLst>
              </p:cNvPr>
              <p:cNvSpPr txBox="1"/>
              <p:nvPr/>
            </p:nvSpPr>
            <p:spPr>
              <a:xfrm>
                <a:off x="5462495" y="3041163"/>
                <a:ext cx="1006304" cy="22159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800" dirty="0"/>
                  <a:t>?</a:t>
                </a:r>
                <a:endParaRPr lang="de-DE" sz="13800" dirty="0"/>
              </a:p>
            </p:txBody>
          </p:sp>
        </p:grpSp>
      </p:grp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22EC5E5D-7FDE-459C-9C14-D45084638165}"/>
              </a:ext>
            </a:extLst>
          </p:cNvPr>
          <p:cNvSpPr/>
          <p:nvPr/>
        </p:nvSpPr>
        <p:spPr>
          <a:xfrm>
            <a:off x="3311043" y="1242130"/>
            <a:ext cx="4504267" cy="4373737"/>
          </a:xfrm>
          <a:prstGeom prst="roundRect">
            <a:avLst/>
          </a:prstGeom>
          <a:solidFill>
            <a:srgbClr val="00B050"/>
          </a:solidFill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/>
              <a:t>Von allen Sensoren bzw. </a:t>
            </a:r>
            <a:r>
              <a:rPr lang="de-DE" sz="2000" dirty="0" err="1"/>
              <a:t>Messkonfig</a:t>
            </a:r>
            <a:r>
              <a:rPr lang="de-DE" sz="2000" dirty="0"/>
              <a:t>-Eingangskanälen gleichzeitig aufgetretene</a:t>
            </a:r>
          </a:p>
          <a:p>
            <a:pPr algn="ctr"/>
            <a:r>
              <a:rPr lang="de-DE" sz="2000" dirty="0"/>
              <a:t>Messwerte finden</a:t>
            </a:r>
          </a:p>
        </p:txBody>
      </p:sp>
    </p:spTree>
    <p:extLst>
      <p:ext uri="{BB962C8B-B14F-4D97-AF65-F5344CB8AC3E}">
        <p14:creationId xmlns:p14="http://schemas.microsoft.com/office/powerpoint/2010/main" val="177410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464</Words>
  <Application>Microsoft Office PowerPoint</Application>
  <PresentationFormat>Breitbild</PresentationFormat>
  <Paragraphs>160</Paragraphs>
  <Slides>42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46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Tricuper</dc:creator>
  <cp:lastModifiedBy>Tricuper</cp:lastModifiedBy>
  <cp:revision>187</cp:revision>
  <cp:lastPrinted>2019-07-09T04:19:39Z</cp:lastPrinted>
  <dcterms:created xsi:type="dcterms:W3CDTF">2019-06-24T15:31:38Z</dcterms:created>
  <dcterms:modified xsi:type="dcterms:W3CDTF">2019-07-09T20:56:20Z</dcterms:modified>
</cp:coreProperties>
</file>

<file path=docProps/thumbnail.jpeg>
</file>